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78" r:id="rId3"/>
    <p:sldId id="257" r:id="rId4"/>
    <p:sldId id="280" r:id="rId5"/>
    <p:sldId id="279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25" r:id="rId25"/>
    <p:sldId id="300" r:id="rId26"/>
    <p:sldId id="310" r:id="rId27"/>
    <p:sldId id="311" r:id="rId28"/>
    <p:sldId id="312" r:id="rId29"/>
    <p:sldId id="313" r:id="rId30"/>
    <p:sldId id="322" r:id="rId31"/>
    <p:sldId id="314" r:id="rId32"/>
    <p:sldId id="321" r:id="rId33"/>
    <p:sldId id="301" r:id="rId34"/>
    <p:sldId id="315" r:id="rId35"/>
    <p:sldId id="316" r:id="rId36"/>
    <p:sldId id="326" r:id="rId37"/>
    <p:sldId id="327" r:id="rId38"/>
    <p:sldId id="302" r:id="rId39"/>
    <p:sldId id="306" r:id="rId40"/>
    <p:sldId id="317" r:id="rId41"/>
    <p:sldId id="318" r:id="rId42"/>
    <p:sldId id="307" r:id="rId43"/>
    <p:sldId id="308" r:id="rId44"/>
    <p:sldId id="319" r:id="rId45"/>
    <p:sldId id="320" r:id="rId46"/>
    <p:sldId id="323" r:id="rId47"/>
    <p:sldId id="324" r:id="rId48"/>
    <p:sldId id="309" r:id="rId49"/>
    <p:sldId id="277" r:id="rId50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ambria Math" panose="02040503050406030204" pitchFamily="18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SimHei" panose="02010609060101010101" pitchFamily="49" charset="-122"/>
      <p:regular r:id="rId63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9"/>
    <p:restoredTop sz="96253"/>
  </p:normalViewPr>
  <p:slideViewPr>
    <p:cSldViewPr snapToGrid="0" snapToObjects="1">
      <p:cViewPr varScale="1">
        <p:scale>
          <a:sx n="118" d="100"/>
          <a:sy n="118" d="100"/>
        </p:scale>
        <p:origin x="24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D7121-F3D1-7F44-B365-80E67D71FC67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B1C4C-66EF-0F4C-B7A3-FECCA39F5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问老师要说什么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CB2-1833-6446-A58B-BEBE6542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FF91-2EF8-A14C-8D6E-2B415D67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BB7F-1F1F-3041-8F34-551E53C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0454-CBC5-0844-8E76-C6E28BA84909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E26-F415-E744-8334-737A7B9D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0306-4003-1944-95E0-41599C6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AEC2-52BA-024C-8C6C-BED550C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E96FE-CB14-1B4A-85E1-5E8513611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4636-F688-CE46-B139-3139775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FEA7-8E1E-3748-B5F1-ACBF6673B8E4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7477-485C-4A4E-A893-61CFDB4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33B9-FD9F-1C40-89F4-1C7EAA8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5246-F61B-A441-9874-62E185482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F60BD-3BDF-7945-A4E7-1F5DF859A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1581-7D0A-CE4B-AA9F-4C88715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D00C-90CD-4E48-A64B-1F5FC61CCF5A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E9E29-8E4E-C14A-8B17-5566A0F0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B503-7F83-9649-BA45-24F26623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4003-1CF9-4C49-A837-0872445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51C4-2549-FC4F-BDA5-F5A602F3F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E324-444F-9548-B027-17ACC2FC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6404-DCAA-A44D-9657-B605F185714F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BAA2-8C85-9745-85A2-B41016CB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70CA-67CB-D947-B79B-24FC521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D370-A91D-7A4D-ADC1-8DB123A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780B-CE87-3A4B-A7D2-4A7F24DF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DD42-A223-9545-ADF3-BC52370E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B659-EDE0-AD4D-9A19-F97575D3A86B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4323-9031-DC47-8A94-A29335B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D6BC-9512-A841-B1C3-7903D18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0F54-9BA1-B247-9E3B-D4E932B4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1D2-B35F-3F47-A8AB-22CE38A2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E9B7-C6E3-AC4A-803D-9E61265A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C729-0C67-9342-95AD-9C732DB4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7E15-EF90-A04C-9E8D-7D87F5B3144A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346A-9DE9-E145-BECE-596797C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A837-D9D0-6146-AEC5-C35121F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876-C723-9744-BF58-EFB872D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5E38-1170-5149-A855-7CBDCBFD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2E9E2-0892-F446-8EC6-B8B00DE8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4CB34-5AEB-F54E-AFF0-B66A8CD4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53D7-FBC1-1747-9350-41EBBB255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6BB04-91F7-B241-B009-701C0A53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5F99-32E8-AE48-9E4E-C28EA4F528EC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27985-26B7-5741-8D93-99E60FE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3637-43DC-C54C-984F-098B7918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1EDF-179A-0C49-895A-2CEEB3A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7691-EB33-0242-A864-323F5DEF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6F4D-5BFF-3547-AC37-787533AFDFEE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41A9A-DE87-6E45-9DE0-DABFF5C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888DC-681B-1341-9420-5B959877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7ED2C-2CF1-ED42-BEDB-CF3138B1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076-A352-7F4B-AE9D-7D5DD7B99B48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2B63-CB01-1C43-8129-3486B49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6FC-3BEE-8C41-81C3-F2D77D53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CC0-08A9-9843-8945-D770598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A4E-73BF-9944-9344-6B1CF5C1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2A37-9369-7448-9ABE-B54AD56AF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41C0-2267-0244-BE62-A04B3A4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F480-957E-A74F-87D5-CE10A0880AFC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F276-CF22-8A4E-9CB9-B2EF60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4CAB-D56F-454F-9F7A-5354596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B6A-D032-8D48-AD3C-703F016D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4685-8048-A147-9613-C2895F7A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4F0BB-CBF4-D849-8CEE-9C459734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86F97-06C9-F340-9B2C-E83F515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1469-409E-374F-A2C0-11933171BF7B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4FC2-462A-8847-B71A-17754A9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4660-7CD5-BF45-A535-740346E8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6C6EE-F9D2-6148-A0B0-FA9944B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61F9-840F-D740-95CA-FD5EE46D3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176A-AC6F-F140-B22E-3EF286D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A9B15-69A7-A145-AC80-8CA66F579BF2}" type="datetime1">
              <a:rPr lang="en-US" altLang="zh-CN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B022-53E5-1F49-B0C5-55161277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7C76-189B-1F4E-96DB-3B5B8373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/language/operator_precedenc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53F7-14A7-E740-B5E2-36C20736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9022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/>
              <a:t>Representation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5089855" cy="5446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·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诺伊曼式计算机：存算分离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信息的表示与处理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为什么信息需要表示？什么是好的表示？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位模式与类型无关运算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字符串的表示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信息的存储与转换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虚拟地址空间与虚拟内存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大端法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小端法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类型转换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1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827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位模式的表示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6016391" cy="5450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二进制、十进制、十六进制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二进制：很好地对应了低电平（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）与高电平（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十进制：我们最熟悉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十六进制：少写点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，提高可读性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进制转换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如何把十进制小数转换为二进制小数？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F0E8AB-9EF9-DD4B-A146-CC136A46A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564" y="3355429"/>
            <a:ext cx="6896236" cy="21841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81CC8E-CFB4-1442-8E4A-9DC9F3DA8DFF}"/>
              </a:ext>
            </a:extLst>
          </p:cNvPr>
          <p:cNvSpPr/>
          <p:nvPr/>
        </p:nvSpPr>
        <p:spPr>
          <a:xfrm>
            <a:off x="5407371" y="4372386"/>
            <a:ext cx="632568" cy="76848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485CF-F081-0741-8361-476DD391C09F}"/>
              </a:ext>
            </a:extLst>
          </p:cNvPr>
          <p:cNvSpPr/>
          <p:nvPr/>
        </p:nvSpPr>
        <p:spPr>
          <a:xfrm>
            <a:off x="6812450" y="4372386"/>
            <a:ext cx="632568" cy="76848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381466-36A7-F94B-8193-DDE36B242987}"/>
              </a:ext>
            </a:extLst>
          </p:cNvPr>
          <p:cNvSpPr/>
          <p:nvPr/>
        </p:nvSpPr>
        <p:spPr>
          <a:xfrm>
            <a:off x="8816232" y="4372386"/>
            <a:ext cx="632568" cy="76848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56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827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类型无关运算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9E19B2-A1A3-E14D-9CBA-675329633547}"/>
                  </a:ext>
                </a:extLst>
              </p:cNvPr>
              <p:cNvSpPr txBox="1"/>
              <p:nvPr/>
            </p:nvSpPr>
            <p:spPr>
              <a:xfrm>
                <a:off x="268438" y="1232876"/>
                <a:ext cx="6335389" cy="4618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与数据类型无关，运算结果</a:t>
                </a:r>
                <a:r>
                  <a:rPr kumimoji="1" lang="zh-CN" altLang="en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只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由位模式决定</a:t>
                </a:r>
                <a:endParaRPr kumimoji="1" lang="en-US" altLang="zh-CN" dirty="0">
                  <a:solidFill>
                    <a:srgbClr val="FF0000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逻辑</a:t>
                </a:r>
                <a:r>
                  <a:rPr kumimoji="1" lang="zh-CN" altLang="en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运算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：只看位模式是不是全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0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逻辑与、逻辑或、逻辑非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返回值类型为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int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短路表达式：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a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&amp;&amp;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5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/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a, p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&amp;&amp;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*p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位级运算</a:t>
                </a:r>
                <a:endParaRPr kumimoji="1"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与、或、非、异或</a:t>
                </a:r>
                <a:endParaRPr kumimoji="1"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x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^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y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^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x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左移</a:t>
                </a:r>
                <a:r>
                  <a:rPr kumimoji="1"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（右移？）</a:t>
                </a:r>
                <a:endParaRPr kumimoji="1" lang="en-US" altLang="zh-CN" dirty="0">
                  <a:solidFill>
                    <a:schemeClr val="accent1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CN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移位数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kumimoji="1"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超过</a:t>
                </a:r>
                <a:r>
                  <a:rPr kumimoji="1" lang="zh-CN" altLang="en-CN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位长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𝑤</m:t>
                    </m:r>
                  </m:oMath>
                </a14:m>
                <a:r>
                  <a:rPr kumimoji="1"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？</a:t>
                </a:r>
                <a:endParaRPr kumimoji="1" lang="en-US" altLang="zh-CN" dirty="0">
                  <a:solidFill>
                    <a:schemeClr val="accent1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1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&lt;&lt; 2 + 3 &lt;&lt; 4 == (1 &lt;&lt; 2) + (3 &lt;&lt; 4)?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9E19B2-A1A3-E14D-9CBA-67532963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8" y="1232876"/>
                <a:ext cx="6335389" cy="4618316"/>
              </a:xfrm>
              <a:prstGeom prst="rect">
                <a:avLst/>
              </a:prstGeom>
              <a:blipFill>
                <a:blip r:embed="rId2"/>
                <a:stretch>
                  <a:fillRect l="-601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458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827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补充：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中运算符的优先级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B07DB-3328-8141-ABFE-8B94C59E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599" y="1232876"/>
            <a:ext cx="4498646" cy="4862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9C473D-812D-FF4C-942E-7D9885798C7A}"/>
              </a:ext>
            </a:extLst>
          </p:cNvPr>
          <p:cNvSpPr txBox="1"/>
          <p:nvPr/>
        </p:nvSpPr>
        <p:spPr>
          <a:xfrm>
            <a:off x="6045922" y="6028004"/>
            <a:ext cx="6096000" cy="423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defRPr/>
            </a:pPr>
            <a:r>
              <a:rPr lang="en-US" altLang="zh-CN" sz="1600" dirty="0">
                <a:hlinkClick r:id="rId3"/>
              </a:rPr>
              <a:t>C Operator Precedence - cppreference.com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E4CEA-A64B-2448-A440-1ECE42E69AE3}"/>
              </a:ext>
            </a:extLst>
          </p:cNvPr>
          <p:cNvSpPr txBox="1"/>
          <p:nvPr/>
        </p:nvSpPr>
        <p:spPr>
          <a:xfrm>
            <a:off x="268438" y="1232876"/>
            <a:ext cx="5089855" cy="2537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有点复杂，没必要记住（也记不住）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总体来看，一元运算符优先级高于二元运算符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位级运算和逻辑运算优先级较低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记住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+, -, *, /, %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优先级更高基本上就够了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考试时不要有太多顾虑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:)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不确定的时候就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加括号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8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5923225" cy="5446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·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诺伊曼式计算机：存算分离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信息的表示（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Representation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）与处理（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manipulation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为什么信息需要表示？什么是好的表示？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位模式与类型无关运算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字符串的表示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可执行代码的表示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整数的表示与运算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浮点数的表示与运算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信息的存储与转换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虚拟地址空间与虚拟内存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大端法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小端法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类型转换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74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中的数据类型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8BE12-5A27-C149-85FF-3DBD9596E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82" b="20847"/>
          <a:stretch/>
        </p:blipFill>
        <p:spPr>
          <a:xfrm>
            <a:off x="288758" y="1933287"/>
            <a:ext cx="6201252" cy="4234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3FC4E-9F3D-1942-963F-612CACEF5BC5}"/>
              </a:ext>
            </a:extLst>
          </p:cNvPr>
          <p:cNvSpPr txBox="1"/>
          <p:nvPr/>
        </p:nvSpPr>
        <p:spPr>
          <a:xfrm>
            <a:off x="4572000" y="3985730"/>
            <a:ext cx="191801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4CE155-190C-B546-ABE7-41CA9070BF32}"/>
              </a:ext>
            </a:extLst>
          </p:cNvPr>
          <p:cNvSpPr txBox="1"/>
          <p:nvPr/>
        </p:nvSpPr>
        <p:spPr>
          <a:xfrm>
            <a:off x="4572000" y="4985623"/>
            <a:ext cx="191801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7950A-1A7D-644F-99BB-28EB740DE716}"/>
              </a:ext>
            </a:extLst>
          </p:cNvPr>
          <p:cNvSpPr txBox="1"/>
          <p:nvPr/>
        </p:nvSpPr>
        <p:spPr>
          <a:xfrm>
            <a:off x="326857" y="4339292"/>
            <a:ext cx="3300517" cy="6463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DC2C5-2869-5747-AD12-169A1E3BD0EF}"/>
              </a:ext>
            </a:extLst>
          </p:cNvPr>
          <p:cNvSpPr/>
          <p:nvPr/>
        </p:nvSpPr>
        <p:spPr>
          <a:xfrm>
            <a:off x="4572000" y="2041627"/>
            <a:ext cx="1818167" cy="94679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28017-F947-0C49-9E40-8F6966E13769}"/>
              </a:ext>
            </a:extLst>
          </p:cNvPr>
          <p:cNvSpPr txBox="1"/>
          <p:nvPr/>
        </p:nvSpPr>
        <p:spPr>
          <a:xfrm>
            <a:off x="268438" y="1232876"/>
            <a:ext cx="2550698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位模式可能的上下文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801795-5486-CF48-884E-7597DC5F1CA9}"/>
              </a:ext>
            </a:extLst>
          </p:cNvPr>
          <p:cNvCxnSpPr>
            <a:cxnSpLocks/>
          </p:cNvCxnSpPr>
          <p:nvPr/>
        </p:nvCxnSpPr>
        <p:spPr>
          <a:xfrm>
            <a:off x="6390167" y="2541181"/>
            <a:ext cx="9675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F2FEC-5EE7-5847-A59D-2016784BE9F9}"/>
              </a:ext>
            </a:extLst>
          </p:cNvPr>
          <p:cNvSpPr txBox="1"/>
          <p:nvPr/>
        </p:nvSpPr>
        <p:spPr>
          <a:xfrm>
            <a:off x="7332313" y="2103240"/>
            <a:ext cx="3679675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32/64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位机器还是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32/64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位程序？二者的关系是什么？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E06B79-8CEA-8847-916E-C52D8C9D2826}"/>
              </a:ext>
            </a:extLst>
          </p:cNvPr>
          <p:cNvCxnSpPr>
            <a:cxnSpLocks/>
          </p:cNvCxnSpPr>
          <p:nvPr/>
        </p:nvCxnSpPr>
        <p:spPr>
          <a:xfrm>
            <a:off x="6492489" y="5184571"/>
            <a:ext cx="9675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F455AA-B625-424F-9EF3-95A9A2DA8E46}"/>
              </a:ext>
            </a:extLst>
          </p:cNvPr>
          <p:cNvSpPr txBox="1"/>
          <p:nvPr/>
        </p:nvSpPr>
        <p:spPr>
          <a:xfrm>
            <a:off x="7434636" y="4895694"/>
            <a:ext cx="3298564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指针的本质是什么？</a:t>
            </a:r>
          </a:p>
        </p:txBody>
      </p:sp>
    </p:spTree>
    <p:extLst>
      <p:ext uri="{BB962C8B-B14F-4D97-AF65-F5344CB8AC3E}">
        <p14:creationId xmlns:p14="http://schemas.microsoft.com/office/powerpoint/2010/main" val="2494132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字符（串）的表示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28017-F947-0C49-9E40-8F6966E13769}"/>
              </a:ext>
            </a:extLst>
          </p:cNvPr>
          <p:cNvSpPr txBox="1"/>
          <p:nvPr/>
        </p:nvSpPr>
        <p:spPr>
          <a:xfrm>
            <a:off x="268437" y="1232876"/>
            <a:ext cx="3130985" cy="3784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使用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ASCII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字符集编码字符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每个字符由一个字节编码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man ascii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‘0’ – ‘9’: 0x30 – 0x39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’A’ – ‘Z’: 0x41 – 0x5A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‘a’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‘z’: 0x61 – 0x7A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space</a:t>
            </a:r>
            <a:r>
              <a:rPr lang="zh-CN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（空格）</a:t>
            </a:r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0x20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null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（终止符）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0x00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字符串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结尾隐含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null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1A513D-0CA5-594E-877C-F38435706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9" t="39250" r="5798" b="29912"/>
          <a:stretch/>
        </p:blipFill>
        <p:spPr>
          <a:xfrm>
            <a:off x="3550271" y="1232876"/>
            <a:ext cx="8373292" cy="46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827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补充：</a:t>
            </a:r>
            <a:r>
              <a:rPr kumimoji="1" lang="en-US" altLang="zh-CN" sz="3200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sizeof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与 </a:t>
            </a:r>
            <a:r>
              <a:rPr kumimoji="1" lang="en-US" altLang="zh-CN" sz="3200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strlen</a:t>
            </a:r>
            <a:endParaRPr kumimoji="1" lang="zh-CN" altLang="en-US" sz="3200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C740-3E89-1847-80EF-8AD1D109F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" r="756" b="1577"/>
          <a:stretch/>
        </p:blipFill>
        <p:spPr>
          <a:xfrm>
            <a:off x="723014" y="1449466"/>
            <a:ext cx="10738884" cy="46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24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18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可执行代码的表示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28017-F947-0C49-9E40-8F6966E13769}"/>
              </a:ext>
            </a:extLst>
          </p:cNvPr>
          <p:cNvSpPr txBox="1"/>
          <p:nvPr/>
        </p:nvSpPr>
        <p:spPr>
          <a:xfrm>
            <a:off x="268437" y="1232876"/>
            <a:ext cx="5432064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可执行代码本质上是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字节序列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由源程序（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.c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）经过编译系统（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gcc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）处理后得到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与机器类型（指令集）高度相关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68528-3178-6B4E-B76D-1E8713C8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7" y="4636106"/>
            <a:ext cx="5282722" cy="18904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DFD1D-CB97-E64A-A379-FB58549AC594}"/>
              </a:ext>
            </a:extLst>
          </p:cNvPr>
          <p:cNvSpPr/>
          <p:nvPr/>
        </p:nvSpPr>
        <p:spPr>
          <a:xfrm>
            <a:off x="1275757" y="5650496"/>
            <a:ext cx="3349813" cy="8548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0FCEF3-CF78-C640-A4EE-33614351494E}"/>
              </a:ext>
            </a:extLst>
          </p:cNvPr>
          <p:cNvCxnSpPr/>
          <p:nvPr/>
        </p:nvCxnSpPr>
        <p:spPr>
          <a:xfrm>
            <a:off x="4642962" y="6092716"/>
            <a:ext cx="7123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15ABF3-80AE-824B-B781-AA7843ADD6AE}"/>
              </a:ext>
            </a:extLst>
          </p:cNvPr>
          <p:cNvSpPr txBox="1"/>
          <p:nvPr/>
        </p:nvSpPr>
        <p:spPr>
          <a:xfrm>
            <a:off x="5372734" y="589323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里面包含了哪些信息？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D126382-DED3-C043-AE95-E16A13B2B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46"/>
          <a:stretch/>
        </p:blipFill>
        <p:spPr>
          <a:xfrm>
            <a:off x="351087" y="2740635"/>
            <a:ext cx="1849340" cy="1869078"/>
          </a:xfrm>
          <a:prstGeom prst="rect">
            <a:avLst/>
          </a:prstGeom>
        </p:spPr>
      </p:pic>
      <p:pic>
        <p:nvPicPr>
          <p:cNvPr id="49" name="Picture 2" descr="Image result for 可执行文件 图标">
            <a:extLst>
              <a:ext uri="{FF2B5EF4-FFF2-40B4-BE49-F238E27FC236}">
                <a16:creationId xmlns:a16="http://schemas.microsoft.com/office/drawing/2014/main" id="{8FAB1F4F-0042-D34E-8520-456E1767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51" y="2740635"/>
            <a:ext cx="1775624" cy="18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1057A640-EB75-3543-98FE-EFEFE1C175F8}"/>
              </a:ext>
            </a:extLst>
          </p:cNvPr>
          <p:cNvSpPr/>
          <p:nvPr/>
        </p:nvSpPr>
        <p:spPr>
          <a:xfrm>
            <a:off x="2229582" y="3631441"/>
            <a:ext cx="779226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D9618BE7-B4F7-C44B-80CC-1908F4991612}"/>
              </a:ext>
            </a:extLst>
          </p:cNvPr>
          <p:cNvSpPr/>
          <p:nvPr/>
        </p:nvSpPr>
        <p:spPr>
          <a:xfrm>
            <a:off x="3037963" y="3631441"/>
            <a:ext cx="779226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0E85088-5274-694A-B2D9-05E28384CB9D}"/>
              </a:ext>
            </a:extLst>
          </p:cNvPr>
          <p:cNvSpPr/>
          <p:nvPr/>
        </p:nvSpPr>
        <p:spPr>
          <a:xfrm>
            <a:off x="3846344" y="3631440"/>
            <a:ext cx="779226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E20CDC2-9AD8-0C41-9B12-C3803ABC8BD1}"/>
              </a:ext>
            </a:extLst>
          </p:cNvPr>
          <p:cNvSpPr/>
          <p:nvPr/>
        </p:nvSpPr>
        <p:spPr>
          <a:xfrm>
            <a:off x="4654725" y="3631440"/>
            <a:ext cx="779226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ACFAE73C-7FFB-CC4B-BA4B-3C9B7BA213CB}"/>
              </a:ext>
            </a:extLst>
          </p:cNvPr>
          <p:cNvSpPr/>
          <p:nvPr/>
        </p:nvSpPr>
        <p:spPr>
          <a:xfrm>
            <a:off x="7209575" y="3631440"/>
            <a:ext cx="954157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A8B3B9-EA22-4946-B3C2-31196D2B4074}"/>
              </a:ext>
            </a:extLst>
          </p:cNvPr>
          <p:cNvSpPr/>
          <p:nvPr/>
        </p:nvSpPr>
        <p:spPr>
          <a:xfrm>
            <a:off x="2229582" y="3303713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预处理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60FC71-1D04-B049-A836-4343015EC53E}"/>
              </a:ext>
            </a:extLst>
          </p:cNvPr>
          <p:cNvSpPr/>
          <p:nvPr/>
        </p:nvSpPr>
        <p:spPr>
          <a:xfrm>
            <a:off x="3037963" y="3885439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5F098B-86D6-F44F-B3BD-1221B889B2EC}"/>
              </a:ext>
            </a:extLst>
          </p:cNvPr>
          <p:cNvSpPr/>
          <p:nvPr/>
        </p:nvSpPr>
        <p:spPr>
          <a:xfrm>
            <a:off x="3831766" y="3303713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汇编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1EA074-8A28-3E46-BC6E-2740C4010A45}"/>
              </a:ext>
            </a:extLst>
          </p:cNvPr>
          <p:cNvSpPr/>
          <p:nvPr/>
        </p:nvSpPr>
        <p:spPr>
          <a:xfrm>
            <a:off x="4654725" y="3866000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链接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D462C7E3-3A5B-0F4B-92D5-5E24EBD3B098}"/>
              </a:ext>
            </a:extLst>
          </p:cNvPr>
          <p:cNvSpPr/>
          <p:nvPr/>
        </p:nvSpPr>
        <p:spPr>
          <a:xfrm>
            <a:off x="8179806" y="3631440"/>
            <a:ext cx="954157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AA7B35-F6A0-BB49-9D6E-8B829B3BA309}"/>
              </a:ext>
            </a:extLst>
          </p:cNvPr>
          <p:cNvSpPr/>
          <p:nvPr/>
        </p:nvSpPr>
        <p:spPr>
          <a:xfrm>
            <a:off x="7305077" y="3303713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加载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34162F-81F0-6946-BC52-AC12526F696F}"/>
              </a:ext>
            </a:extLst>
          </p:cNvPr>
          <p:cNvSpPr/>
          <p:nvPr/>
        </p:nvSpPr>
        <p:spPr>
          <a:xfrm>
            <a:off x="8275308" y="3303713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执行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187527-AE05-994D-885C-A32C17DB9BB7}"/>
              </a:ext>
            </a:extLst>
          </p:cNvPr>
          <p:cNvSpPr/>
          <p:nvPr/>
        </p:nvSpPr>
        <p:spPr>
          <a:xfrm>
            <a:off x="2229581" y="2806947"/>
            <a:ext cx="3204369" cy="2703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编译系统</a:t>
            </a:r>
          </a:p>
        </p:txBody>
      </p:sp>
      <p:pic>
        <p:nvPicPr>
          <p:cNvPr id="63" name="Picture 2" descr="Image result for intel 处理器">
            <a:extLst>
              <a:ext uri="{FF2B5EF4-FFF2-40B4-BE49-F238E27FC236}">
                <a16:creationId xmlns:a16="http://schemas.microsoft.com/office/drawing/2014/main" id="{9600B520-1649-EB48-BCB7-9092CEDE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345" y="2485344"/>
            <a:ext cx="29972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1357AE6-B061-E942-BFEE-E0BA5E267067}"/>
              </a:ext>
            </a:extLst>
          </p:cNvPr>
          <p:cNvSpPr/>
          <p:nvPr/>
        </p:nvSpPr>
        <p:spPr>
          <a:xfrm>
            <a:off x="9392179" y="1614309"/>
            <a:ext cx="758476" cy="403741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859A97-04CF-FF4A-8571-1304378616D5}"/>
              </a:ext>
            </a:extLst>
          </p:cNvPr>
          <p:cNvSpPr/>
          <p:nvPr/>
        </p:nvSpPr>
        <p:spPr>
          <a:xfrm>
            <a:off x="7349673" y="1614309"/>
            <a:ext cx="758476" cy="40310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/>
              <p:nvPr/>
            </p:nvSpPr>
            <p:spPr>
              <a:xfrm>
                <a:off x="268437" y="1232876"/>
                <a:ext cx="5320687" cy="4597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计算机中的有限二进制运算：模数加法</a:t>
                </a:r>
                <a:endParaRPr kumimoji="1"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  <a:defRPr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环状的代数结构（</a:t>
                </a:r>
                <a:r>
                  <a:rPr kumimoji="1"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wrap-around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</a:t>
                </a:r>
                <a:endParaRPr kumimoji="1"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  <a:defRPr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阿贝尔群：结合律、单位元、</a:t>
                </a:r>
                <a:r>
                  <a:rPr kumimoji="1" lang="zh-CN" altLang="en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逆元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、交换律</a:t>
                </a:r>
                <a:endParaRPr kumimoji="1"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有符号整数和无符号整数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相同的位模式（假设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𝑤</m:t>
                    </m:r>
                  </m:oMath>
                </a14:m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位）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不同的解读方式（上下文）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无符号整数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kumimoji="1" lang="en-US" altLang="zh-CN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kumimoji="1" lang="en-US" altLang="zh-CN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有符号整数：补码表示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en-US" altLang="zh-CN" i="1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  <a:defRPr/>
                </a:pPr>
                <a:r>
                  <a:rPr kumimoji="1" lang="zh-CN" altLang="en-US" dirty="0">
                    <a:solidFill>
                      <a:schemeClr val="accent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为什么不用原码或反码表示？</a:t>
                </a:r>
                <a:endParaRPr kumimoji="1" lang="en-US" altLang="zh-CN" b="0" dirty="0">
                  <a:solidFill>
                    <a:schemeClr val="accent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" y="1232876"/>
                <a:ext cx="5320687" cy="4597862"/>
              </a:xfrm>
              <a:prstGeom prst="rect">
                <a:avLst/>
              </a:prstGeom>
              <a:blipFill>
                <a:blip r:embed="rId2"/>
                <a:stretch>
                  <a:fillRect l="-714" b="-1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CA9E480-A821-4949-A01F-A0478E983B67}"/>
              </a:ext>
            </a:extLst>
          </p:cNvPr>
          <p:cNvSpPr txBox="1"/>
          <p:nvPr/>
        </p:nvSpPr>
        <p:spPr>
          <a:xfrm>
            <a:off x="6262578" y="5276046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en-US" altLang="zh-CN" dirty="0"/>
              <a:t>00…000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9876D-30A2-6444-9BDB-7313FD8AAEA3}"/>
              </a:ext>
            </a:extLst>
          </p:cNvPr>
          <p:cNvSpPr txBox="1"/>
          <p:nvPr/>
        </p:nvSpPr>
        <p:spPr>
          <a:xfrm>
            <a:off x="6262579" y="386352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en-US" altLang="zh-CN" dirty="0"/>
              <a:t>11…111</a:t>
            </a:r>
            <a:endParaRPr kumimoji="1"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E326A-7C1F-4240-915A-90E4C3D59573}"/>
              </a:ext>
            </a:extLst>
          </p:cNvPr>
          <p:cNvSpPr txBox="1"/>
          <p:nvPr/>
        </p:nvSpPr>
        <p:spPr>
          <a:xfrm>
            <a:off x="6262578" y="156069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011…111</a:t>
            </a:r>
            <a:endParaRPr kumimoji="1" lang="zh-CN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27A9D7-E57A-0247-8D6D-085E17E6B7A1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785318" y="4939120"/>
            <a:ext cx="0" cy="33692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2758DB-D669-D84D-8F26-20B3840853FF}"/>
              </a:ext>
            </a:extLst>
          </p:cNvPr>
          <p:cNvSpPr txBox="1"/>
          <p:nvPr/>
        </p:nvSpPr>
        <p:spPr>
          <a:xfrm>
            <a:off x="6785315" y="492291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</a:rPr>
              <a:t>+1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1CB1B-D0A0-7744-8F98-5D169E4F4CEC}"/>
              </a:ext>
            </a:extLst>
          </p:cNvPr>
          <p:cNvCxnSpPr/>
          <p:nvPr/>
        </p:nvCxnSpPr>
        <p:spPr>
          <a:xfrm flipH="1" flipV="1">
            <a:off x="6785317" y="4265267"/>
            <a:ext cx="1" cy="336927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DA6AB3-6696-B144-A087-9F1064EDA7DB}"/>
              </a:ext>
            </a:extLst>
          </p:cNvPr>
          <p:cNvSpPr txBox="1"/>
          <p:nvPr/>
        </p:nvSpPr>
        <p:spPr>
          <a:xfrm>
            <a:off x="6785315" y="424906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</a:rPr>
              <a:t>+1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4D5909-4F08-8F4D-9130-C931FEE7D8F8}"/>
              </a:ext>
            </a:extLst>
          </p:cNvPr>
          <p:cNvCxnSpPr/>
          <p:nvPr/>
        </p:nvCxnSpPr>
        <p:spPr>
          <a:xfrm flipH="1" flipV="1">
            <a:off x="6785317" y="3526602"/>
            <a:ext cx="1" cy="336927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A68C26-A697-9E4E-90D4-F9262E2B9B29}"/>
              </a:ext>
            </a:extLst>
          </p:cNvPr>
          <p:cNvSpPr txBox="1"/>
          <p:nvPr/>
        </p:nvSpPr>
        <p:spPr>
          <a:xfrm>
            <a:off x="6785315" y="351039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</a:rPr>
              <a:t>+1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2570F9-8012-1241-8AB2-8A2A4C6826BA}"/>
              </a:ext>
            </a:extLst>
          </p:cNvPr>
          <p:cNvCxnSpPr/>
          <p:nvPr/>
        </p:nvCxnSpPr>
        <p:spPr>
          <a:xfrm flipH="1" flipV="1">
            <a:off x="6785317" y="2674341"/>
            <a:ext cx="1" cy="336927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AF9100D-D6EB-D34C-A7C4-A5ED0D4F9025}"/>
              </a:ext>
            </a:extLst>
          </p:cNvPr>
          <p:cNvSpPr txBox="1"/>
          <p:nvPr/>
        </p:nvSpPr>
        <p:spPr>
          <a:xfrm>
            <a:off x="6785315" y="265813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</a:rPr>
              <a:t>+1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5E64D5-93DF-FB48-AD56-89FF5597817C}"/>
              </a:ext>
            </a:extLst>
          </p:cNvPr>
          <p:cNvCxnSpPr/>
          <p:nvPr/>
        </p:nvCxnSpPr>
        <p:spPr>
          <a:xfrm flipH="1" flipV="1">
            <a:off x="6785317" y="1956847"/>
            <a:ext cx="1" cy="336927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3501EA-8E80-5344-88B7-4C406B1A8A50}"/>
              </a:ext>
            </a:extLst>
          </p:cNvPr>
          <p:cNvSpPr txBox="1"/>
          <p:nvPr/>
        </p:nvSpPr>
        <p:spPr>
          <a:xfrm>
            <a:off x="6785315" y="194064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</a:rPr>
              <a:t>+1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AFC3A04-DC66-0C48-B8CB-4AEBB3BCC37B}"/>
              </a:ext>
            </a:extLst>
          </p:cNvPr>
          <p:cNvCxnSpPr>
            <a:cxnSpLocks/>
            <a:stCxn id="12" idx="0"/>
            <a:endCxn id="2" idx="2"/>
          </p:cNvCxnSpPr>
          <p:nvPr/>
        </p:nvCxnSpPr>
        <p:spPr>
          <a:xfrm rot="16200000" flipH="1">
            <a:off x="4742975" y="3603035"/>
            <a:ext cx="4084686" cy="12700"/>
          </a:xfrm>
          <a:prstGeom prst="bentConnector5">
            <a:avLst>
              <a:gd name="adj1" fmla="val -5597"/>
              <a:gd name="adj2" fmla="val -5051386"/>
              <a:gd name="adj3" fmla="val 105597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690F19-96A5-7F4A-B116-C2C97A76513C}"/>
              </a:ext>
            </a:extLst>
          </p:cNvPr>
          <p:cNvSpPr txBox="1"/>
          <p:nvPr/>
        </p:nvSpPr>
        <p:spPr>
          <a:xfrm>
            <a:off x="5717885" y="334193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</a:rPr>
              <a:t>+1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1BE0B7-076C-CE4C-AF73-A4E3556EAA1E}"/>
                  </a:ext>
                </a:extLst>
              </p:cNvPr>
              <p:cNvSpPr txBox="1"/>
              <p:nvPr/>
            </p:nvSpPr>
            <p:spPr>
              <a:xfrm>
                <a:off x="7349673" y="3853859"/>
                <a:ext cx="758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1BE0B7-076C-CE4C-AF73-A4E3556EA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73" y="3853859"/>
                <a:ext cx="758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27C04C-B57E-BE43-AD50-E51B669B86CC}"/>
                  </a:ext>
                </a:extLst>
              </p:cNvPr>
              <p:cNvSpPr txBox="1"/>
              <p:nvPr/>
            </p:nvSpPr>
            <p:spPr>
              <a:xfrm>
                <a:off x="7389747" y="3070828"/>
                <a:ext cx="718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27C04C-B57E-BE43-AD50-E51B669B8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747" y="3070828"/>
                <a:ext cx="71840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3CC722B-8ABA-EA4E-B618-8F73CB2F0737}"/>
              </a:ext>
            </a:extLst>
          </p:cNvPr>
          <p:cNvSpPr txBox="1"/>
          <p:nvPr/>
        </p:nvSpPr>
        <p:spPr>
          <a:xfrm rot="5400000">
            <a:off x="6677247" y="460566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A2487A-5964-4349-8E86-45056D836B28}"/>
              </a:ext>
            </a:extLst>
          </p:cNvPr>
          <p:cNvSpPr txBox="1"/>
          <p:nvPr/>
        </p:nvSpPr>
        <p:spPr>
          <a:xfrm>
            <a:off x="6255429" y="308625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000…000</a:t>
            </a:r>
            <a:endParaRPr kumimoji="1" lang="zh-CN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196B64-4F72-9046-8513-38F54660F28C}"/>
              </a:ext>
            </a:extLst>
          </p:cNvPr>
          <p:cNvSpPr txBox="1"/>
          <p:nvPr/>
        </p:nvSpPr>
        <p:spPr>
          <a:xfrm rot="5400000">
            <a:off x="6677247" y="22913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CDA5C-F198-4446-8178-F0AD67491A52}"/>
                  </a:ext>
                </a:extLst>
              </p:cNvPr>
              <p:cNvSpPr txBox="1"/>
              <p:nvPr/>
            </p:nvSpPr>
            <p:spPr>
              <a:xfrm>
                <a:off x="9423982" y="1614309"/>
                <a:ext cx="694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CDA5C-F198-4446-8178-F0AD6749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982" y="1614309"/>
                <a:ext cx="6948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3167F6-8A5E-524D-B91A-4984A21B7F03}"/>
                  </a:ext>
                </a:extLst>
              </p:cNvPr>
              <p:cNvSpPr txBox="1"/>
              <p:nvPr/>
            </p:nvSpPr>
            <p:spPr>
              <a:xfrm>
                <a:off x="9423982" y="5276045"/>
                <a:ext cx="675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3167F6-8A5E-524D-B91A-4984A21B7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982" y="5276045"/>
                <a:ext cx="675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CC6CD3-4536-2649-8D71-73A359F64BB7}"/>
                  </a:ext>
                </a:extLst>
              </p:cNvPr>
              <p:cNvSpPr txBox="1"/>
              <p:nvPr/>
            </p:nvSpPr>
            <p:spPr>
              <a:xfrm>
                <a:off x="9512489" y="387999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en-US" altLang="zh-CN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CC6CD3-4536-2649-8D71-73A359F64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489" y="3879995"/>
                <a:ext cx="5389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8CF4056-A3DA-1D49-9BD2-F432846A78BF}"/>
                  </a:ext>
                </a:extLst>
              </p:cNvPr>
              <p:cNvSpPr txBox="1"/>
              <p:nvPr/>
            </p:nvSpPr>
            <p:spPr>
              <a:xfrm>
                <a:off x="9611866" y="307845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en-US" altLang="zh-CN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8CF4056-A3DA-1D49-9BD2-F432846A7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866" y="3078458"/>
                <a:ext cx="3658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E6B2AC-B911-D34C-82C8-F344B5B9A2D1}"/>
              </a:ext>
            </a:extLst>
          </p:cNvPr>
          <p:cNvCxnSpPr>
            <a:cxnSpLocks/>
            <a:stCxn id="46" idx="1"/>
            <a:endCxn id="47" idx="3"/>
          </p:cNvCxnSpPr>
          <p:nvPr/>
        </p:nvCxnSpPr>
        <p:spPr>
          <a:xfrm>
            <a:off x="7349673" y="3629843"/>
            <a:ext cx="2800982" cy="317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Right Brace 53">
            <a:extLst>
              <a:ext uri="{FF2B5EF4-FFF2-40B4-BE49-F238E27FC236}">
                <a16:creationId xmlns:a16="http://schemas.microsoft.com/office/drawing/2014/main" id="{FE8D8D95-B400-AA49-BB2C-AF658CAF46C5}"/>
              </a:ext>
            </a:extLst>
          </p:cNvPr>
          <p:cNvSpPr/>
          <p:nvPr/>
        </p:nvSpPr>
        <p:spPr>
          <a:xfrm>
            <a:off x="10228523" y="1646208"/>
            <a:ext cx="223284" cy="184127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ECDCE1-FA68-904F-BC4E-D72BA4C47011}"/>
              </a:ext>
            </a:extLst>
          </p:cNvPr>
          <p:cNvSpPr txBox="1"/>
          <p:nvPr/>
        </p:nvSpPr>
        <p:spPr>
          <a:xfrm>
            <a:off x="10529675" y="2382181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100…000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个数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8B6B53D8-0440-524F-88C6-05AEA40CE57F}"/>
              </a:ext>
            </a:extLst>
          </p:cNvPr>
          <p:cNvSpPr/>
          <p:nvPr/>
        </p:nvSpPr>
        <p:spPr>
          <a:xfrm>
            <a:off x="10251799" y="3823182"/>
            <a:ext cx="223284" cy="184127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A1D807-E39C-EC41-A67B-1633C680A6C0}"/>
              </a:ext>
            </a:extLst>
          </p:cNvPr>
          <p:cNvSpPr txBox="1"/>
          <p:nvPr/>
        </p:nvSpPr>
        <p:spPr>
          <a:xfrm>
            <a:off x="10552951" y="455915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100…000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个数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A216A1-45ED-9848-BB2B-4533486C46AD}"/>
              </a:ext>
            </a:extLst>
          </p:cNvPr>
          <p:cNvCxnSpPr>
            <a:cxnSpLocks/>
          </p:cNvCxnSpPr>
          <p:nvPr/>
        </p:nvCxnSpPr>
        <p:spPr>
          <a:xfrm>
            <a:off x="8272132" y="2647700"/>
            <a:ext cx="10100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466D2F0-BCDA-CA47-B7AF-432AAC4AD685}"/>
                  </a:ext>
                </a:extLst>
              </p:cNvPr>
              <p:cNvSpPr txBox="1"/>
              <p:nvPr/>
            </p:nvSpPr>
            <p:spPr>
              <a:xfrm>
                <a:off x="8571833" y="2288806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466D2F0-BCDA-CA47-B7AF-432AAC4AD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833" y="2288806"/>
                <a:ext cx="410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3FA53F-96BA-FD41-813D-759D5B22017D}"/>
              </a:ext>
            </a:extLst>
          </p:cNvPr>
          <p:cNvCxnSpPr>
            <a:cxnSpLocks/>
          </p:cNvCxnSpPr>
          <p:nvPr/>
        </p:nvCxnSpPr>
        <p:spPr>
          <a:xfrm>
            <a:off x="8245118" y="4733383"/>
            <a:ext cx="10100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1EA2BE6-AFC3-554D-8C26-B33502D9C084}"/>
                  </a:ext>
                </a:extLst>
              </p:cNvPr>
              <p:cNvSpPr txBox="1"/>
              <p:nvPr/>
            </p:nvSpPr>
            <p:spPr>
              <a:xfrm>
                <a:off x="8491407" y="4304340"/>
                <a:ext cx="517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1EA2BE6-AFC3-554D-8C26-B33502D9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407" y="4304340"/>
                <a:ext cx="5175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4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30" grpId="0"/>
      <p:bldP spid="32" grpId="0"/>
      <p:bldP spid="40" grpId="0"/>
      <p:bldP spid="41" grpId="0"/>
      <p:bldP spid="42" grpId="0"/>
      <p:bldP spid="43" grpId="0"/>
      <p:bldP spid="54" grpId="0" animBg="1"/>
      <p:bldP spid="55" grpId="0"/>
      <p:bldP spid="56" grpId="0" animBg="1"/>
      <p:bldP spid="57" grpId="0"/>
      <p:bldP spid="62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关于</a:t>
            </a:r>
            <a:r>
              <a:rPr kumimoji="1" lang="en-US" altLang="zh-CN" sz="32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datalab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32D73-D5E5-1046-90D2-6CF20323D767}"/>
              </a:ext>
            </a:extLst>
          </p:cNvPr>
          <p:cNvSpPr txBox="1"/>
          <p:nvPr/>
        </p:nvSpPr>
        <p:spPr>
          <a:xfrm>
            <a:off x="378372" y="1429407"/>
            <a:ext cx="4466479" cy="378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难度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部分题目技巧性强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第一次做会比较痛苦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和后面的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风格不太一样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提醒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Deadline: 2025.09.25 23:59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注意提交次数，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driver.pl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跑过了再交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格式问题，该写的注释要写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Vscode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80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指示线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是否已设置？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87286-5BB7-F24A-AB9D-E4B302F6B06A}"/>
              </a:ext>
            </a:extLst>
          </p:cNvPr>
          <p:cNvSpPr txBox="1"/>
          <p:nvPr/>
        </p:nvSpPr>
        <p:spPr>
          <a:xfrm>
            <a:off x="5717628" y="1429407"/>
            <a:ext cx="6096000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一些建议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还没有开始的同学要抓紧时间了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保持耐心，慢慢想，还有时间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没必要卷性能（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ops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），可读性也很重要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多用用提供的测试工具，看看错误样例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实在不会可以找助教讨论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B9B6CB-49DE-1F42-91DC-E2ADEE3A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378" y="1847850"/>
            <a:ext cx="4000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5">
                <a:extLst>
                  <a:ext uri="{FF2B5EF4-FFF2-40B4-BE49-F238E27FC236}">
                    <a16:creationId xmlns:a16="http://schemas.microsoft.com/office/drawing/2014/main" id="{6B64ED58-0BC5-CC46-A51C-B5BB74F63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0085122"/>
                  </p:ext>
                </p:extLst>
              </p:nvPr>
            </p:nvGraphicFramePr>
            <p:xfrm>
              <a:off x="387202" y="2055029"/>
              <a:ext cx="11176003" cy="3482185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3086100">
                      <a:extLst>
                        <a:ext uri="{9D8B030D-6E8A-4147-A177-3AD203B41FA5}">
                          <a16:colId xmlns:a16="http://schemas.microsoft.com/office/drawing/2014/main" val="3447029493"/>
                        </a:ext>
                      </a:extLst>
                    </a:gridCol>
                    <a:gridCol w="2019875">
                      <a:extLst>
                        <a:ext uri="{9D8B030D-6E8A-4147-A177-3AD203B41FA5}">
                          <a16:colId xmlns:a16="http://schemas.microsoft.com/office/drawing/2014/main" val="1138206949"/>
                        </a:ext>
                      </a:extLst>
                    </a:gridCol>
                    <a:gridCol w="1517507">
                      <a:extLst>
                        <a:ext uri="{9D8B030D-6E8A-4147-A177-3AD203B41FA5}">
                          <a16:colId xmlns:a16="http://schemas.microsoft.com/office/drawing/2014/main" val="1633333715"/>
                        </a:ext>
                      </a:extLst>
                    </a:gridCol>
                    <a:gridCol w="1517507">
                      <a:extLst>
                        <a:ext uri="{9D8B030D-6E8A-4147-A177-3AD203B41FA5}">
                          <a16:colId xmlns:a16="http://schemas.microsoft.com/office/drawing/2014/main" val="3819557716"/>
                        </a:ext>
                      </a:extLst>
                    </a:gridCol>
                    <a:gridCol w="1517507">
                      <a:extLst>
                        <a:ext uri="{9D8B030D-6E8A-4147-A177-3AD203B41FA5}">
                          <a16:colId xmlns:a16="http://schemas.microsoft.com/office/drawing/2014/main" val="120751729"/>
                        </a:ext>
                      </a:extLst>
                    </a:gridCol>
                    <a:gridCol w="1517507">
                      <a:extLst>
                        <a:ext uri="{9D8B030D-6E8A-4147-A177-3AD203B41FA5}">
                          <a16:colId xmlns:a16="http://schemas.microsoft.com/office/drawing/2014/main" val="4120789017"/>
                        </a:ext>
                      </a:extLst>
                    </a:gridCol>
                  </a:tblGrid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位模式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9890984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无符号数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143631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有符号数（补码）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8085376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有符号数（反码）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85273322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有符号数（原码）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CN" sz="1800" dirty="0"/>
                            <a:t>符号位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3951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5">
                <a:extLst>
                  <a:ext uri="{FF2B5EF4-FFF2-40B4-BE49-F238E27FC236}">
                    <a16:creationId xmlns:a16="http://schemas.microsoft.com/office/drawing/2014/main" id="{6B64ED58-0BC5-CC46-A51C-B5BB74F63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0085122"/>
                  </p:ext>
                </p:extLst>
              </p:nvPr>
            </p:nvGraphicFramePr>
            <p:xfrm>
              <a:off x="387202" y="2055029"/>
              <a:ext cx="11176003" cy="3482185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3086100">
                      <a:extLst>
                        <a:ext uri="{9D8B030D-6E8A-4147-A177-3AD203B41FA5}">
                          <a16:colId xmlns:a16="http://schemas.microsoft.com/office/drawing/2014/main" val="3447029493"/>
                        </a:ext>
                      </a:extLst>
                    </a:gridCol>
                    <a:gridCol w="2019875">
                      <a:extLst>
                        <a:ext uri="{9D8B030D-6E8A-4147-A177-3AD203B41FA5}">
                          <a16:colId xmlns:a16="http://schemas.microsoft.com/office/drawing/2014/main" val="1138206949"/>
                        </a:ext>
                      </a:extLst>
                    </a:gridCol>
                    <a:gridCol w="1517507">
                      <a:extLst>
                        <a:ext uri="{9D8B030D-6E8A-4147-A177-3AD203B41FA5}">
                          <a16:colId xmlns:a16="http://schemas.microsoft.com/office/drawing/2014/main" val="1633333715"/>
                        </a:ext>
                      </a:extLst>
                    </a:gridCol>
                    <a:gridCol w="1517507">
                      <a:extLst>
                        <a:ext uri="{9D8B030D-6E8A-4147-A177-3AD203B41FA5}">
                          <a16:colId xmlns:a16="http://schemas.microsoft.com/office/drawing/2014/main" val="3819557716"/>
                        </a:ext>
                      </a:extLst>
                    </a:gridCol>
                    <a:gridCol w="1517507">
                      <a:extLst>
                        <a:ext uri="{9D8B030D-6E8A-4147-A177-3AD203B41FA5}">
                          <a16:colId xmlns:a16="http://schemas.microsoft.com/office/drawing/2014/main" val="120751729"/>
                        </a:ext>
                      </a:extLst>
                    </a:gridCol>
                    <a:gridCol w="1517507">
                      <a:extLst>
                        <a:ext uri="{9D8B030D-6E8A-4147-A177-3AD203B41FA5}">
                          <a16:colId xmlns:a16="http://schemas.microsoft.com/office/drawing/2014/main" val="4120789017"/>
                        </a:ext>
                      </a:extLst>
                    </a:gridCol>
                  </a:tblGrid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位模式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2500" r="-300000" b="-4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9496" r="-303361" b="-4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40336" r="-102521" b="-4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5000" r="-1667" b="-4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9890984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无符号数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2500" t="-100000" r="-300000" b="-3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9496" t="-100000" r="-303361" b="-3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40336" t="-100000" r="-102521" b="-3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5000" t="-100000" r="-1667" b="-3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43631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有符号数（补码）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2500" t="-196429" r="-300000" b="-1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9496" t="-196429" r="-303361" b="-1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40336" t="-196429" r="-102521" b="-19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5000" t="-196429" r="-166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085376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有符号数（反码）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2500" t="-301818" r="-300000" b="-1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9496" t="-301818" r="-303361" b="-1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40336" t="-301818" r="-102521" b="-1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5000" t="-301818" r="-1667" b="-1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5273322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有符号数（原码）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CN" sz="1800" dirty="0"/>
                            <a:t>符号位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9496" t="-401818" r="-303361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40336" t="-401818" r="-102521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5000" t="-401818" r="-1667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9512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338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整数的运算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BB1C2-F925-5442-9F6A-11C8A4F2ACC8}"/>
              </a:ext>
            </a:extLst>
          </p:cNvPr>
          <p:cNvSpPr txBox="1"/>
          <p:nvPr/>
        </p:nvSpPr>
        <p:spPr>
          <a:xfrm>
            <a:off x="268437" y="1232876"/>
            <a:ext cx="3689609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位扩展：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扩展前后数值不变</a:t>
            </a:r>
            <a:endParaRPr kumimoji="1" lang="en-US" altLang="zh-CN" b="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无符号数：</a:t>
            </a:r>
            <a:r>
              <a:rPr kumimoji="1" lang="zh-CN" altLang="en-CN" b="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零扩展</a:t>
            </a:r>
            <a:endParaRPr kumimoji="1" lang="en-US" altLang="zh-CN" b="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有符号数：符号扩展</a:t>
            </a:r>
            <a:endParaRPr kumimoji="1" lang="en-US" altLang="zh-CN" b="0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位截断：直接丢弃高位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无符号数：相当于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取模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有符号数：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先看作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无符号数，截断（取模）后再看解读为有符号数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5">
                <a:extLst>
                  <a:ext uri="{FF2B5EF4-FFF2-40B4-BE49-F238E27FC236}">
                    <a16:creationId xmlns:a16="http://schemas.microsoft.com/office/drawing/2014/main" id="{1D45CEEB-DF87-3D42-A220-2CC6CEF878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6492760"/>
                  </p:ext>
                </p:extLst>
              </p:nvPr>
            </p:nvGraphicFramePr>
            <p:xfrm>
              <a:off x="4859075" y="1778283"/>
              <a:ext cx="6298943" cy="208931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2069147">
                      <a:extLst>
                        <a:ext uri="{9D8B030D-6E8A-4147-A177-3AD203B41FA5}">
                          <a16:colId xmlns:a16="http://schemas.microsoft.com/office/drawing/2014/main" val="3447029493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1949488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1138206949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1633333715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3819557716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120751729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4120789017"/>
                        </a:ext>
                      </a:extLst>
                    </a:gridCol>
                  </a:tblGrid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无符号数</a:t>
                          </a:r>
                          <a:r>
                            <a:rPr lang="en-US" altLang="zh-CN" sz="1800" dirty="0"/>
                            <a:t>/</a:t>
                          </a:r>
                        </a:p>
                        <a:p>
                          <a:pPr algn="ctr"/>
                          <a:r>
                            <a:rPr lang="zh-CN" altLang="en-US" sz="1800" dirty="0"/>
                            <a:t>大于</a:t>
                          </a:r>
                          <a:r>
                            <a:rPr lang="en-US" altLang="zh-CN" sz="1800" dirty="0"/>
                            <a:t>0</a:t>
                          </a:r>
                          <a:r>
                            <a:rPr lang="zh-CN" altLang="en-US" sz="1800" dirty="0"/>
                            <a:t>的有符号数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9890984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截断前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143631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截断后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–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8085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5">
                <a:extLst>
                  <a:ext uri="{FF2B5EF4-FFF2-40B4-BE49-F238E27FC236}">
                    <a16:creationId xmlns:a16="http://schemas.microsoft.com/office/drawing/2014/main" id="{1D45CEEB-DF87-3D42-A220-2CC6CEF878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6492760"/>
                  </p:ext>
                </p:extLst>
              </p:nvPr>
            </p:nvGraphicFramePr>
            <p:xfrm>
              <a:off x="4859075" y="1778283"/>
              <a:ext cx="6298943" cy="208931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2069147">
                      <a:extLst>
                        <a:ext uri="{9D8B030D-6E8A-4147-A177-3AD203B41FA5}">
                          <a16:colId xmlns:a16="http://schemas.microsoft.com/office/drawing/2014/main" val="3447029493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1949488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1138206949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1633333715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3819557716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120751729"/>
                        </a:ext>
                      </a:extLst>
                    </a:gridCol>
                    <a:gridCol w="704966">
                      <a:extLst>
                        <a:ext uri="{9D8B030D-6E8A-4147-A177-3AD203B41FA5}">
                          <a16:colId xmlns:a16="http://schemas.microsoft.com/office/drawing/2014/main" val="4120789017"/>
                        </a:ext>
                      </a:extLst>
                    </a:gridCol>
                  </a:tblGrid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无符号数</a:t>
                          </a:r>
                          <a:r>
                            <a:rPr lang="en-US" altLang="zh-CN" sz="1800" dirty="0"/>
                            <a:t>/</a:t>
                          </a:r>
                        </a:p>
                        <a:p>
                          <a:pPr algn="ctr"/>
                          <a:r>
                            <a:rPr lang="zh-CN" altLang="en-US" sz="1800" dirty="0"/>
                            <a:t>大于</a:t>
                          </a:r>
                          <a:r>
                            <a:rPr lang="en-US" altLang="zh-CN" sz="1800" dirty="0"/>
                            <a:t>0</a:t>
                          </a:r>
                          <a:r>
                            <a:rPr lang="zh-CN" altLang="en-US" sz="1800" dirty="0"/>
                            <a:t>的有符号数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1071" t="-1818" r="-500000" b="-2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1071" t="-1818" r="-400000" b="-2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0000" t="-1818" r="-307273" b="-2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818" t="-1818" r="-105455" b="-2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7500" t="-1818" r="-3571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9890984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截断前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143631"/>
                      </a:ext>
                    </a:extLst>
                  </a:tr>
                  <a:tr h="696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截断后</a:t>
                          </a:r>
                          <a:endParaRPr lang="zh-CN" altLang="en-US" sz="1800" dirty="0">
                            <a:latin typeface="SimHei" panose="02010609060101010101" pitchFamily="49" charset="-122"/>
                            <a:ea typeface="SimHei" panose="02010609060101010101" pitchFamily="49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–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...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80853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23F047-90AA-6E49-B9E1-C3429724464A}"/>
                  </a:ext>
                </a:extLst>
              </p:cNvPr>
              <p:cNvSpPr txBox="1"/>
              <p:nvPr/>
            </p:nvSpPr>
            <p:spPr>
              <a:xfrm>
                <a:off x="6802508" y="3997837"/>
                <a:ext cx="2895601" cy="381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从第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位截断相当于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23F047-90AA-6E49-B9E1-C34297244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08" y="3997837"/>
                <a:ext cx="2895601" cy="381643"/>
              </a:xfrm>
              <a:prstGeom prst="rect">
                <a:avLst/>
              </a:prstGeom>
              <a:blipFill>
                <a:blip r:embed="rId3"/>
                <a:stretch>
                  <a:fillRect l="-1310" t="-3226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61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/>
              <p:nvPr/>
            </p:nvSpPr>
            <p:spPr>
              <a:xfrm>
                <a:off x="268438" y="1232876"/>
                <a:ext cx="9180362" cy="544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加法：位行为即模数加法（丢弃溢出位，等价于取模）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阿贝尔群：</a:t>
                </a:r>
                <a:r>
                  <a:rPr kumimoji="1" lang="zh-CN" altLang="en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零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元、逆元、交换律、结合律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无符号数的逆元：注意</a:t>
                </a:r>
                <a:r>
                  <a:rPr kumimoji="1"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0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有符号数的逆元（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取反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+1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）：注意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溢出检测</a:t>
                </a:r>
                <a:endParaRPr kumimoji="1" lang="en-US" altLang="zh-CN" dirty="0">
                  <a:solidFill>
                    <a:schemeClr val="accent1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减法：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+(−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乘法：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从结果上看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位行为相同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无符号数：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位模式乘法（竖式）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，丢弃溢出位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有符号数：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数值乘法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，丢弃溢出位</a:t>
                </a:r>
                <a:r>
                  <a:rPr kumimoji="1" lang="zh-CN" altLang="en-US" dirty="0">
                    <a:solidFill>
                      <a:schemeClr val="accent3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（在</a:t>
                </a:r>
                <a:r>
                  <a:rPr kumimoji="1" lang="en-US" altLang="zh-CN" dirty="0">
                    <a:solidFill>
                      <a:schemeClr val="accent3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C</a:t>
                </a:r>
                <a:r>
                  <a:rPr kumimoji="1" lang="zh-CN" altLang="en-US" dirty="0">
                    <a:solidFill>
                      <a:schemeClr val="accent3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中实际上是</a:t>
                </a:r>
                <a:r>
                  <a:rPr kumimoji="1" lang="en-US" altLang="zh-CN" dirty="0">
                    <a:solidFill>
                      <a:schemeClr val="accent3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undefined behavior</a:t>
                </a:r>
                <a:r>
                  <a:rPr kumimoji="1" lang="zh-CN" altLang="en-US" dirty="0">
                    <a:solidFill>
                      <a:schemeClr val="accent3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</a:t>
                </a:r>
                <a:endParaRPr kumimoji="1" lang="en-US" altLang="zh-CN" dirty="0">
                  <a:solidFill>
                    <a:schemeClr val="accent3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丢弃溢出位后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得到的位模式相同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可交换、可结合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除法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：规定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向零舍入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  <a:defRPr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不用知道位行为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8" y="1232876"/>
                <a:ext cx="9180362" cy="5446363"/>
              </a:xfrm>
              <a:prstGeom prst="rect">
                <a:avLst/>
              </a:prstGeom>
              <a:blipFill>
                <a:blip r:embed="rId2"/>
                <a:stretch>
                  <a:fillRect l="-415" b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85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/>
              <p:nvPr/>
            </p:nvSpPr>
            <p:spPr>
              <a:xfrm>
                <a:off x="268438" y="1232876"/>
                <a:ext cx="11469906" cy="5449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移位运算与乘法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en-US" altLang="zh-CN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x &lt;&lt; k == x * power(2, k)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该被截断的位会被移出有效范围，因此与乘法完全等价</a:t>
                </a:r>
                <a:endParaRPr kumimoji="1" lang="en-US" altLang="zh-CN" dirty="0">
                  <a:latin typeface="Consolas" panose="020B0609020204030204" pitchFamily="49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b="0" dirty="0">
                    <a:solidFill>
                      <a:schemeClr val="accent1"/>
                    </a:solidFill>
                    <a:ea typeface="SimHei" panose="02010609060101010101" pitchFamily="49" charset="-122"/>
                    <a:cs typeface="Consolas" panose="020B0609020204030204" pitchFamily="49" charset="0"/>
                  </a:rPr>
                  <a:t>乘法转换为移位和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加</m:t>
                    </m:r>
                    <m:r>
                      <a:rPr kumimoji="1" lang="zh-CN" alt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法</m:t>
                    </m:r>
                    <m:r>
                      <a:rPr kumimoji="1" lang="zh-CN" alt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：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0…0</m:t>
                            </m:r>
                          </m:e>
                        </m:d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1…1</m:t>
                            </m:r>
                          </m:e>
                        </m:d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0…0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0…1</m:t>
                            </m:r>
                          </m:e>
                        </m:d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0…0</m:t>
                            </m:r>
                          </m:e>
                        </m:d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0…0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−[(0…0)(0…0)(1…0)]</m:t>
                    </m:r>
                  </m:oMath>
                </a14:m>
                <a:endParaRPr kumimoji="1" lang="en-US" altLang="zh-CN" dirty="0">
                  <a:solidFill>
                    <a:schemeClr val="accent1"/>
                  </a:solidFill>
                  <a:latin typeface="Consolas" panose="020B0609020204030204" pitchFamily="49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Compiler – smart, but conservative.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移位运算与除法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：只能优化除以</a:t>
                </a:r>
                <a:r>
                  <a:rPr kumimoji="1"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2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的幂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规定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向零舍入</a:t>
                </a:r>
                <a:endParaRPr kumimoji="1" lang="en-US" altLang="zh-CN" dirty="0">
                  <a:solidFill>
                    <a:srgbClr val="FF0000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右移天然是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向下舍入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的（权重为正的低位被移出去了）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无符号数：逻辑右移；自然是向零舍入的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有符号数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算数右移；</a:t>
                </a:r>
                <a:r>
                  <a:rPr kumimoji="1"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左侧移入的位</a:t>
                </a:r>
                <a:r>
                  <a:rPr kumimoji="1" lang="zh-CN" altLang="en-CN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不改变数值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，右侧移出的位导致向下舍入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如果结果是负数就不是向零舍入了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x / power(2, k) == </a:t>
                </a:r>
                <a:r>
                  <a:rPr kumimoji="1" lang="en-US" altLang="zh-CN" dirty="0">
                    <a:solidFill>
                      <a:schemeClr val="accent1"/>
                    </a:solidFill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(x &lt; 0? x + (1 &lt;&lt; k) – 1 : x) &gt;&gt; k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8" y="1232876"/>
                <a:ext cx="11469906" cy="5449312"/>
              </a:xfrm>
              <a:prstGeom prst="rect">
                <a:avLst/>
              </a:prstGeom>
              <a:blipFill>
                <a:blip r:embed="rId2"/>
                <a:stretch>
                  <a:fillRect l="-332" b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65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7444-C660-8C44-9B4F-EBDBFFB60A6E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5AD23-7704-7944-B92D-B78EF26D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59" y="1531316"/>
            <a:ext cx="9939482" cy="40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8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浮点数的表示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BB1C2-F925-5442-9F6A-11C8A4F2ACC8}"/>
              </a:ext>
            </a:extLst>
          </p:cNvPr>
          <p:cNvSpPr txBox="1"/>
          <p:nvPr/>
        </p:nvSpPr>
        <p:spPr>
          <a:xfrm>
            <a:off x="268437" y="1232876"/>
            <a:ext cx="1286121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IEEE-754</a:t>
            </a:r>
            <a:endParaRPr kumimoji="1" lang="en-US" altLang="zh-CN" b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256169B-9198-C147-93C8-80C45F05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9" y="1693258"/>
            <a:ext cx="5565572" cy="223921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1125666-843C-0A42-8C0D-020D6B78E32E}"/>
              </a:ext>
            </a:extLst>
          </p:cNvPr>
          <p:cNvSpPr txBox="1"/>
          <p:nvPr/>
        </p:nvSpPr>
        <p:spPr>
          <a:xfrm>
            <a:off x="5841550" y="203468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1: 8: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23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7B201B-76A3-3F4C-8A7B-45F3800BE5A5}"/>
              </a:ext>
            </a:extLst>
          </p:cNvPr>
          <p:cNvSpPr txBox="1"/>
          <p:nvPr/>
        </p:nvSpPr>
        <p:spPr>
          <a:xfrm>
            <a:off x="5841549" y="311442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1: 11: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52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9416432-DCA3-1B47-B135-0F78873AB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87" y="1678100"/>
            <a:ext cx="4892742" cy="2269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BCC66-1FF8-7C4B-9A96-D29ED88AE8AE}"/>
                  </a:ext>
                </a:extLst>
              </p:cNvPr>
              <p:cNvSpPr txBox="1"/>
              <p:nvPr/>
            </p:nvSpPr>
            <p:spPr>
              <a:xfrm>
                <a:off x="268437" y="3947625"/>
                <a:ext cx="4476675" cy="2539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各种记号的关系</a:t>
                </a:r>
                <a:endParaRPr kumimoji="1" lang="en-US" altLang="zh-CN" b="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en-US" altLang="zh-CN" dirty="0" err="1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s,exp,frac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onsolas" panose="020B0609020204030204" pitchFamily="49" charset="0"/>
                  </a:rPr>
                  <a:t>：</a:t>
                </a:r>
                <a:r>
                  <a:rPr kumimoji="1" lang="zh-CN" altLang="en-US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位模式</a:t>
                </a:r>
                <a:endParaRPr kumimoji="1" lang="en-US" altLang="zh-CN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𝑘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,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𝑛</m:t>
                    </m:r>
                  </m:oMath>
                </a14:m>
                <a:r>
                  <a:rPr kumimoji="1" lang="zh-CN" altLang="en-US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：</a:t>
                </a:r>
                <a:r>
                  <a:rPr kumimoji="1" lang="en-US" altLang="zh-CN" b="0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exp</a:t>
                </a:r>
                <a:r>
                  <a:rPr kumimoji="1" lang="zh-CN" altLang="en-US" b="0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和</a:t>
                </a:r>
                <a:r>
                  <a:rPr kumimoji="1" lang="en-US" altLang="zh-CN" b="0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frac</a:t>
                </a:r>
                <a:r>
                  <a:rPr kumimoji="1" lang="zh-CN" altLang="en-US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的位数</a:t>
                </a:r>
                <a:endParaRPr kumimoji="1" lang="en-US" altLang="zh-CN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,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𝑓</m:t>
                    </m:r>
                  </m:oMath>
                </a14:m>
                <a:r>
                  <a:rPr kumimoji="1" lang="zh-CN" altLang="en-US" b="0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：位模式对应的“数值”</a:t>
                </a:r>
                <a:endParaRPr kumimoji="1" lang="en-US" altLang="zh-CN" b="0" dirty="0">
                  <a:latin typeface="Consolas" panose="020B0609020204030204" pitchFamily="49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,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,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：进一步解码</a:t>
                </a:r>
                <a:r>
                  <a:rPr kumimoji="1" lang="en-US" altLang="zh-CN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s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,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,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𝑓</m:t>
                    </m:r>
                  </m:oMath>
                </a14:m>
                <a:r>
                  <a:rPr kumimoji="1" lang="zh-CN" altLang="en-US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得到的值</a:t>
                </a:r>
                <a:endParaRPr kumimoji="1" lang="en-US" altLang="zh-CN" dirty="0">
                  <a:latin typeface="Consolas" panose="020B0609020204030204" pitchFamily="49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  <m:t>𝑠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𝐸</m:t>
                        </m:r>
                      </m:sup>
                    </m:sSup>
                  </m:oMath>
                </a14:m>
                <a:endParaRPr kumimoji="1" lang="en-US" altLang="zh-CN" b="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BCC66-1FF8-7C4B-9A96-D29ED88AE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" y="3947625"/>
                <a:ext cx="4476675" cy="2539285"/>
              </a:xfrm>
              <a:prstGeom prst="rect">
                <a:avLst/>
              </a:prstGeom>
              <a:blipFill>
                <a:blip r:embed="rId4"/>
                <a:stretch>
                  <a:fillRect l="-850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8480B-AD5F-BA40-82A1-2990A0C60BFB}"/>
                  </a:ext>
                </a:extLst>
              </p:cNvPr>
              <p:cNvSpPr txBox="1"/>
              <p:nvPr/>
            </p:nvSpPr>
            <p:spPr>
              <a:xfrm>
                <a:off x="268437" y="648101"/>
                <a:ext cx="78973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32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浮点数的表示：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𝑉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  <m:t>𝑠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×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𝑀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𝐸</m:t>
                        </m:r>
                      </m:sup>
                    </m:sSup>
                  </m:oMath>
                </a14:m>
                <a:endParaRPr kumimoji="1" lang="zh-CN" altLang="en-US" sz="32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8480B-AD5F-BA40-82A1-2990A0C6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" y="648101"/>
                <a:ext cx="7897367" cy="584775"/>
              </a:xfrm>
              <a:prstGeom prst="rect">
                <a:avLst/>
              </a:prstGeom>
              <a:blipFill>
                <a:blip r:embed="rId2"/>
                <a:stretch>
                  <a:fillRect l="-1926" t="-17021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BCC66-1FF8-7C4B-9A96-D29ED88AE8AE}"/>
                  </a:ext>
                </a:extLst>
              </p:cNvPr>
              <p:cNvSpPr txBox="1"/>
              <p:nvPr/>
            </p:nvSpPr>
            <p:spPr>
              <a:xfrm>
                <a:off x="268437" y="1232876"/>
                <a:ext cx="5143780" cy="381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规格化数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endParaRPr kumimoji="1" lang="en-US" altLang="zh-CN" dirty="0">
                  <a:latin typeface="Cambria Math" panose="02040503050406030204" pitchFamily="18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CN" dirty="0">
                    <a:latin typeface="Cambria Math" panose="02040503050406030204" pitchFamily="18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阶码</a:t>
                </a:r>
                <a:endParaRPr kumimoji="1" lang="en-US" altLang="zh-CN" b="0" dirty="0">
                  <a:latin typeface="Cambria Math" panose="02040503050406030204" pitchFamily="18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∈[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1, 2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−2]</m:t>
                    </m:r>
                  </m:oMath>
                </a14:m>
                <a:endParaRPr kumimoji="1" lang="en-US" altLang="zh-CN" dirty="0">
                  <a:latin typeface="Consolas" panose="020B0609020204030204" pitchFamily="49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𝐵𝑖𝑎𝑠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𝑘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−1</m:t>
                    </m:r>
                  </m:oMath>
                </a14:m>
                <a:endParaRPr kumimoji="1" lang="en-US" altLang="zh-CN" b="0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𝐸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𝐵𝑖𝑎𝑠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kumimoji="1"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kumimoji="1"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+2</m:t>
                            </m:r>
                            <m:r>
                              <a:rPr kumimoji="1"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, </m:t>
                            </m:r>
                            <m:r>
                              <a:rPr kumimoji="1"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𝑘</m:t>
                            </m:r>
                            <m:r>
                              <a:rPr kumimoji="1"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−</m:t>
                        </m:r>
                        <m: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zh-CN" dirty="0">
                  <a:solidFill>
                    <a:schemeClr val="tx1"/>
                  </a:solidFill>
                  <a:latin typeface="SimHei" panose="02010609060101010101" pitchFamily="49" charset="-122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尾数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𝑓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=0.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𝑛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…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b="0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𝑀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=1+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𝑓</m:t>
                    </m:r>
                  </m:oMath>
                </a14:m>
                <a:r>
                  <a:rPr kumimoji="1" lang="en-US" altLang="zh-CN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: one free bit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BCC66-1FF8-7C4B-9A96-D29ED88AE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" y="1232876"/>
                <a:ext cx="5143780" cy="3810915"/>
              </a:xfrm>
              <a:prstGeom prst="rect">
                <a:avLst/>
              </a:prstGeom>
              <a:blipFill>
                <a:blip r:embed="rId3"/>
                <a:stretch>
                  <a:fillRect l="-739" b="-1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284C9FE-5042-A844-8188-B5E42C218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1" b="78834"/>
          <a:stretch/>
        </p:blipFill>
        <p:spPr>
          <a:xfrm>
            <a:off x="519475" y="1679485"/>
            <a:ext cx="5576525" cy="31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DD716B-F501-C745-B4D4-2D32C9D4876A}"/>
                  </a:ext>
                </a:extLst>
              </p:cNvPr>
              <p:cNvSpPr txBox="1"/>
              <p:nvPr/>
            </p:nvSpPr>
            <p:spPr>
              <a:xfrm>
                <a:off x="6003032" y="1232876"/>
                <a:ext cx="4064959" cy="4634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非规格化数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1" lang="zh-CN" altLang="en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阶码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endParaRPr kumimoji="1" lang="en-US" altLang="zh-CN" dirty="0">
                  <a:latin typeface="Consolas" panose="020B0609020204030204" pitchFamily="49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𝐵𝑖𝑎𝑠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𝑘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−1</m:t>
                    </m:r>
                  </m:oMath>
                </a14:m>
                <a:endParaRPr kumimoji="1" lang="en-US" altLang="zh-CN" b="0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𝐸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=1−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𝐵𝑖𝑎𝑠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=−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+2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  <a:latin typeface="SimHei" panose="02010609060101010101" pitchFamily="49" charset="-122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尾数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𝑓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=0.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𝑛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…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b="0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𝑀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𝑓</m:t>
                    </m:r>
                  </m:oMath>
                </a14:m>
                <a:endParaRPr kumimoji="1" lang="en-US" altLang="zh-CN" b="0" dirty="0">
                  <a:solidFill>
                    <a:schemeClr val="tx1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b="0" dirty="0">
                  <a:solidFill>
                    <a:schemeClr val="tx1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b="0" dirty="0">
                  <a:solidFill>
                    <a:schemeClr val="tx1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DD716B-F501-C745-B4D4-2D32C9D4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032" y="1232876"/>
                <a:ext cx="4064959" cy="4634730"/>
              </a:xfrm>
              <a:prstGeom prst="rect">
                <a:avLst/>
              </a:prstGeom>
              <a:blipFill>
                <a:blip r:embed="rId5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2219F56-7B62-E64B-A2D4-F8BCB8374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14" b="50298"/>
          <a:stretch/>
        </p:blipFill>
        <p:spPr>
          <a:xfrm>
            <a:off x="6265819" y="1635088"/>
            <a:ext cx="6096668" cy="454969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042953E5-FA9D-5D44-9DD5-CF0903C880CB}"/>
              </a:ext>
            </a:extLst>
          </p:cNvPr>
          <p:cNvSpPr/>
          <p:nvPr/>
        </p:nvSpPr>
        <p:spPr>
          <a:xfrm>
            <a:off x="5871638" y="5043791"/>
            <a:ext cx="262787" cy="470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F0B15-ABB3-6F4F-BAA7-A86AFD79E6BC}"/>
              </a:ext>
            </a:extLst>
          </p:cNvPr>
          <p:cNvSpPr txBox="1"/>
          <p:nvPr/>
        </p:nvSpPr>
        <p:spPr>
          <a:xfrm>
            <a:off x="4525704" y="56829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为什么要这样表示浮点数？</a:t>
            </a:r>
          </a:p>
        </p:txBody>
      </p:sp>
    </p:spTree>
    <p:extLst>
      <p:ext uri="{BB962C8B-B14F-4D97-AF65-F5344CB8AC3E}">
        <p14:creationId xmlns:p14="http://schemas.microsoft.com/office/powerpoint/2010/main" val="79654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浮点数的表示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BCC66-1FF8-7C4B-9A96-D29ED88AE8AE}"/>
              </a:ext>
            </a:extLst>
          </p:cNvPr>
          <p:cNvSpPr txBox="1"/>
          <p:nvPr/>
        </p:nvSpPr>
        <p:spPr>
          <a:xfrm>
            <a:off x="268437" y="1232876"/>
            <a:ext cx="4397358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无穷大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编码数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计算过程中发生溢出得到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NaN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(Not a Number)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一般不能通过编码某个数直接产生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常用于表示一些错误运算的结果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D4C2D-1F1A-4B4C-B096-7664CEBB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44" b="27744"/>
          <a:stretch/>
        </p:blipFill>
        <p:spPr>
          <a:xfrm>
            <a:off x="519506" y="1713148"/>
            <a:ext cx="6916738" cy="369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A1CB7C-42A9-C04D-B1C2-D1F365BB5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44" b="-1135"/>
          <a:stretch/>
        </p:blipFill>
        <p:spPr>
          <a:xfrm>
            <a:off x="519506" y="2970110"/>
            <a:ext cx="6916738" cy="4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96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E34E09-3CA5-E64A-AE54-EB2DC7AF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32" y="26126"/>
            <a:ext cx="9115335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622E9-CC81-8749-9B00-3B8F3F5067B1}"/>
              </a:ext>
            </a:extLst>
          </p:cNvPr>
          <p:cNvSpPr txBox="1"/>
          <p:nvPr/>
        </p:nvSpPr>
        <p:spPr>
          <a:xfrm>
            <a:off x="333465" y="2565063"/>
            <a:ext cx="1107996" cy="369332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平滑过渡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2DD7DF-0379-3A45-A1B8-B596E90462B5}"/>
              </a:ext>
            </a:extLst>
          </p:cNvPr>
          <p:cNvSpPr/>
          <p:nvPr/>
        </p:nvSpPr>
        <p:spPr>
          <a:xfrm>
            <a:off x="1538332" y="2364375"/>
            <a:ext cx="7910468" cy="770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9564CE-F66C-2943-891B-67D13954DDC7}"/>
              </a:ext>
            </a:extLst>
          </p:cNvPr>
          <p:cNvSpPr/>
          <p:nvPr/>
        </p:nvSpPr>
        <p:spPr>
          <a:xfrm>
            <a:off x="8072846" y="757647"/>
            <a:ext cx="1375954" cy="29652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7237F-10E0-E742-8164-39012F57EC61}"/>
              </a:ext>
            </a:extLst>
          </p:cNvPr>
          <p:cNvSpPr txBox="1"/>
          <p:nvPr/>
        </p:nvSpPr>
        <p:spPr>
          <a:xfrm>
            <a:off x="9537656" y="2055616"/>
            <a:ext cx="111601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kumimoji="1" lang="zh-CN" altLang="en-CN" b="1" dirty="0">
                <a:latin typeface="SimHei" panose="02010609060101010101" pitchFamily="49" charset="-122"/>
                <a:ea typeface="SimHei" panose="02010609060101010101" pitchFamily="49" charset="-122"/>
              </a:rPr>
              <a:t>逐渐下溢</a:t>
            </a:r>
            <a:endParaRPr kumimoji="1" lang="zh-CN" altLang="en-US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E3D0B-33F5-0445-8F36-258D504918C3}"/>
              </a:ext>
            </a:extLst>
          </p:cNvPr>
          <p:cNvCxnSpPr>
            <a:cxnSpLocks/>
          </p:cNvCxnSpPr>
          <p:nvPr/>
        </p:nvCxnSpPr>
        <p:spPr>
          <a:xfrm>
            <a:off x="8464731" y="3566160"/>
            <a:ext cx="0" cy="4002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5FDF49-CD08-7944-9967-9ECCAF1C0C6F}"/>
              </a:ext>
            </a:extLst>
          </p:cNvPr>
          <p:cNvSpPr txBox="1"/>
          <p:nvPr/>
        </p:nvSpPr>
        <p:spPr>
          <a:xfrm>
            <a:off x="6545541" y="4063721"/>
            <a:ext cx="4204997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间隔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1/512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的均匀分布最多延续到哪里？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9162E-2D69-9D4E-BBD3-FD516A67DA3F}"/>
              </a:ext>
            </a:extLst>
          </p:cNvPr>
          <p:cNvSpPr/>
          <p:nvPr/>
        </p:nvSpPr>
        <p:spPr>
          <a:xfrm>
            <a:off x="1538332" y="757646"/>
            <a:ext cx="3543119" cy="598278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B53BE-6BAC-8B48-A93D-5870372F3126}"/>
              </a:ext>
            </a:extLst>
          </p:cNvPr>
          <p:cNvSpPr txBox="1"/>
          <p:nvPr/>
        </p:nvSpPr>
        <p:spPr>
          <a:xfrm>
            <a:off x="564627" y="3597029"/>
            <a:ext cx="651140" cy="369332"/>
          </a:xfrm>
          <a:prstGeom prst="rect">
            <a:avLst/>
          </a:prstGeom>
          <a:solidFill>
            <a:schemeClr val="accent6">
              <a:alpha val="52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保序</a:t>
            </a:r>
          </a:p>
        </p:txBody>
      </p:sp>
    </p:spTree>
    <p:extLst>
      <p:ext uri="{BB962C8B-B14F-4D97-AF65-F5344CB8AC3E}">
        <p14:creationId xmlns:p14="http://schemas.microsoft.com/office/powerpoint/2010/main" val="252871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8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一些特殊值的表示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BCC66-1FF8-7C4B-9A96-D29ED88AE8AE}"/>
                  </a:ext>
                </a:extLst>
              </p:cNvPr>
              <p:cNvSpPr txBox="1"/>
              <p:nvPr/>
            </p:nvSpPr>
            <p:spPr>
              <a:xfrm>
                <a:off x="268437" y="1232876"/>
                <a:ext cx="9416873" cy="5626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+0.0 &amp; - 0.0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：类似原码的编码方式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1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=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0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011...11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000...00</a:t>
                </a:r>
                <a:endParaRPr kumimoji="1" lang="en-US" altLang="zh-CN" sz="1800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𝐵𝑖𝑎𝑠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的位模式：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011...11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规格化数：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𝑀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=1+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𝑓</m:t>
                    </m:r>
                  </m:oMath>
                </a14:m>
                <a:endParaRPr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𝑘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,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onsolas" panose="020B0609020204030204" pitchFamily="49" charset="0"/>
                      </a:rPr>
                      <m:t>𝑛</m:t>
                    </m:r>
                  </m:oMath>
                </a14:m>
                <a:r>
                  <a:rPr kumimoji="1" lang="zh-CN" altLang="en-US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：</a:t>
                </a:r>
                <a:r>
                  <a:rPr kumimoji="1" lang="en-US" altLang="zh-CN" b="0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exp</a:t>
                </a:r>
                <a:r>
                  <a:rPr kumimoji="1" lang="zh-CN" altLang="en-US" b="0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和</a:t>
                </a:r>
                <a:r>
                  <a:rPr kumimoji="1" lang="en-US" altLang="zh-CN" b="0" dirty="0"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frac</a:t>
                </a:r>
                <a:r>
                  <a:rPr kumimoji="1" lang="zh-CN" altLang="en-US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的位数</a:t>
                </a:r>
                <a:endParaRPr kumimoji="1" lang="en-US" altLang="zh-CN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最小非规格化值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（仅考虑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非负数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）</a:t>
                </a:r>
                <a:r>
                  <a:rPr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	0 0…00 0…01 	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>
                  <a:latin typeface="Calibri" panose="020F0502020204030204" pitchFamily="34" charset="0"/>
                  <a:cs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最大非规格化值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（仅考虑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非负数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）</a:t>
                </a:r>
                <a:r>
                  <a:rPr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    	0 0…00 1…11  	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>
                  <a:latin typeface="Calibri" panose="020F0502020204030204" pitchFamily="34" charset="0"/>
                  <a:cs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最小规格化值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（仅考虑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非负数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）</a:t>
                </a:r>
                <a:r>
                  <a:rPr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        	0 0…01 0…00 	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∗1</m:t>
                    </m:r>
                  </m:oMath>
                </a14:m>
                <a:endParaRPr lang="en-US" altLang="zh-CN" dirty="0">
                  <a:latin typeface="Calibri" panose="020F0502020204030204" pitchFamily="34" charset="0"/>
                  <a:cs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最大规格化值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（仅考虑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非负数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） </a:t>
                </a:r>
                <a:r>
                  <a:rPr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	0 1…10 1…11 	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>
                  <a:latin typeface="Calibri" panose="020F0502020204030204" pitchFamily="34" charset="0"/>
                  <a:cs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非规格化值范围</a:t>
                </a:r>
                <a:r>
                  <a:rPr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Calibri" panose="020F0502020204030204" pitchFamily="34" charset="0"/>
                  <a:cs typeface="Cambria Math" panose="02040503050406030204" pitchFamily="18" charset="0"/>
                  <a:sym typeface="+mn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规格化范围  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sym typeface="+mn-ea"/>
                      </a:rPr>
                      <m:t>[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−1+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,−2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  <a:sym typeface="+mn-ea"/>
                      </a:rPr>
                      <m:t>,]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∪[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2−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]</m:t>
                    </m:r>
                  </m:oMath>
                </a14:m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BCC66-1FF8-7C4B-9A96-D29ED88AE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" y="1232876"/>
                <a:ext cx="9416873" cy="5626348"/>
              </a:xfrm>
              <a:prstGeom prst="rect">
                <a:avLst/>
              </a:prstGeom>
              <a:blipFill>
                <a:blip r:embed="rId2"/>
                <a:stretch>
                  <a:fillRect l="-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10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5089855" cy="5446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·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诺伊曼式计算机：存算分离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信息的表示与处理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为什么信息需要表示？什么是好的表示？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位模式与类型无关运算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字符串的表示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信息的存储与转换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虚拟地址空间与虚拟内存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大端法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小端法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类型转换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67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7444-C660-8C44-9B4F-EBDBFFB60A6E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CD21C-77A0-3244-8565-519BEFE9A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56" y="1533230"/>
            <a:ext cx="9717687" cy="3791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9278D5-789E-EC4C-8666-7123E413AA7A}"/>
              </a:ext>
            </a:extLst>
          </p:cNvPr>
          <p:cNvSpPr/>
          <p:nvPr/>
        </p:nvSpPr>
        <p:spPr>
          <a:xfrm>
            <a:off x="3312967" y="5730185"/>
            <a:ext cx="5566064" cy="477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Trade-off: 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表示的精度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&lt;-&gt;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可表示的范围和数的数量</a:t>
            </a:r>
          </a:p>
        </p:txBody>
      </p:sp>
    </p:spTree>
    <p:extLst>
      <p:ext uri="{BB962C8B-B14F-4D97-AF65-F5344CB8AC3E}">
        <p14:creationId xmlns:p14="http://schemas.microsoft.com/office/powerpoint/2010/main" val="153507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浮点数表示的精度问题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A9A66-9B49-1C4C-95EF-271C622B66D6}"/>
              </a:ext>
            </a:extLst>
          </p:cNvPr>
          <p:cNvSpPr txBox="1"/>
          <p:nvPr/>
        </p:nvSpPr>
        <p:spPr>
          <a:xfrm>
            <a:off x="268437" y="1232876"/>
            <a:ext cx="7398179" cy="2122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无限连续值的有限离散化必然导致精度问题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将一个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</a:t>
            </a:r>
            <a:r>
              <a:rPr kumimoji="1" lang="zh-CN" altLang="en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表示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为浮点数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浮点数运算过程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向偶数舍入（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round to even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：统计意义上的误差平衡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只有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中值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需要考虑向偶数舍入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：对于十进制“四舍六入五成双”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看清楚要求保留的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有效位数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舍入到最近的四分之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391CBF-1010-7444-8B89-291FE6A0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24" y="3763678"/>
            <a:ext cx="7301352" cy="25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5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5">
                <a:extLst>
                  <a:ext uri="{FF2B5EF4-FFF2-40B4-BE49-F238E27FC236}">
                    <a16:creationId xmlns:a16="http://schemas.microsoft.com/office/drawing/2014/main" id="{E5AAE035-C891-E54F-B947-39F63008635E}"/>
                  </a:ext>
                </a:extLst>
              </p:cNvPr>
              <p:cNvSpPr txBox="1"/>
              <p:nvPr/>
            </p:nvSpPr>
            <p:spPr>
              <a:xfrm>
                <a:off x="268437" y="1423407"/>
                <a:ext cx="7061835" cy="378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最小的不能被</a:t>
                </a:r>
                <a:r>
                  <a:rPr lang="en-US" altLang="zh-CN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float</a:t>
                </a:r>
                <a:r>
                  <a:rPr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精确表示的正整数值？</a:t>
                </a:r>
                <a:endParaRPr lang="en-US" altLang="zh-CN" dirty="0">
                  <a:solidFill>
                    <a:schemeClr val="accent1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  <a:sym typeface="+mn-ea"/>
                      </a:rPr>
                      <m:t>𝑀</m:t>
                    </m:r>
                  </m:oMath>
                </a14:m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至少有</a:t>
                </a:r>
                <a:r>
                  <a:rPr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24</a:t>
                </a: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位有效数字</a:t>
                </a:r>
                <a:endParaRPr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  <a:sym typeface="+mn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1.0000 0000 0000 0000 0000 0001∗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endParaRPr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4472C4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给定一个实数，会因为该实数表示成单精度浮点数而发生误差。不考虑 </a:t>
                </a:r>
                <a:r>
                  <a:rPr lang="en-US" altLang="zh-CN" dirty="0" err="1">
                    <a:solidFill>
                      <a:srgbClr val="4472C4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NaN</a:t>
                </a:r>
                <a:r>
                  <a:rPr lang="en-US" altLang="zh-CN" dirty="0">
                    <a:solidFill>
                      <a:srgbClr val="4472C4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</a:t>
                </a:r>
                <a:r>
                  <a:rPr lang="zh-CN" altLang="en-US" dirty="0">
                    <a:solidFill>
                      <a:srgbClr val="4472C4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和 </a:t>
                </a:r>
                <a:r>
                  <a:rPr lang="en-US" altLang="zh-CN" dirty="0">
                    <a:solidFill>
                      <a:srgbClr val="4472C4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inf </a:t>
                </a:r>
                <a:r>
                  <a:rPr lang="zh-CN" altLang="en-US" dirty="0">
                    <a:solidFill>
                      <a:srgbClr val="4472C4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的情况， 该绝对误差的最大值为</a:t>
                </a:r>
                <a:endParaRPr lang="en-US" altLang="zh-CN" dirty="0">
                  <a:solidFill>
                    <a:srgbClr val="4472C4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    </a:t>
                </a:r>
                <a:r>
                  <a:rPr lang="en-US" altLang="zh-CN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 A.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103</m:t>
                        </m:r>
                      </m:sup>
                    </m:sSup>
                    <m:r>
                      <a:rPr lang="en-US" altLang="zh-CN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   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104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     C.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230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      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231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4472C4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𝐸</m:t>
                    </m:r>
                  </m:oMath>
                </a14:m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越大越好，舍入（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  <a:sym typeface="+mn-ea"/>
                      </a:rPr>
                      <m:t>𝑀</m:t>
                    </m:r>
                  </m:oMath>
                </a14:m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至少有</a:t>
                </a:r>
                <a:r>
                  <a:rPr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24</a:t>
                </a: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位有效数字</a:t>
                </a:r>
                <a:r>
                  <a:rPr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）的越多越好</a:t>
                </a:r>
                <a:endParaRPr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−24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1.0000 0000 0000 0000 0000 000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127</m:t>
                        </m:r>
                      </m:sup>
                    </m:sSup>
                  </m:oMath>
                </a14:m>
                <a:endParaRPr lang="en-US" altLang="zh-CN" b="0" dirty="0">
                  <a:latin typeface="Calibri" panose="020F0502020204030204" pitchFamily="34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5">
                <a:extLst>
                  <a:ext uri="{FF2B5EF4-FFF2-40B4-BE49-F238E27FC236}">
                    <a16:creationId xmlns:a16="http://schemas.microsoft.com/office/drawing/2014/main" id="{E5AAE035-C891-E54F-B947-39F630086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" y="1423407"/>
                <a:ext cx="7061835" cy="3786999"/>
              </a:xfrm>
              <a:prstGeom prst="rect">
                <a:avLst/>
              </a:prstGeom>
              <a:blipFill>
                <a:blip r:embed="rId2"/>
                <a:stretch>
                  <a:fillRect l="-540" b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9CF7444-C660-8C44-9B4F-EBDBFFB60A6E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23020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浮点数的运算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BB1C2-F925-5442-9F6A-11C8A4F2ACC8}"/>
              </a:ext>
            </a:extLst>
          </p:cNvPr>
          <p:cNvSpPr txBox="1"/>
          <p:nvPr/>
        </p:nvSpPr>
        <p:spPr>
          <a:xfrm>
            <a:off x="268437" y="1232876"/>
            <a:ext cx="566210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CN" b="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特殊值</a:t>
            </a:r>
            <a:r>
              <a:rPr kumimoji="1" lang="zh-CN" altLang="en-US" b="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的运算与大小比较</a:t>
            </a:r>
            <a:endParaRPr kumimoji="1" lang="en-US" altLang="zh-CN" b="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NaN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(</a:t>
            </a:r>
            <a:r>
              <a:rPr kumimoji="1" lang="en-US" altLang="zh-CN" b="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Not a Number) </a:t>
            </a:r>
            <a:r>
              <a:rPr kumimoji="1" lang="zh-CN" altLang="en-US" b="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：一般不能参与比较和运算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+inf + (-inf) = 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sqrt(-1) = 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 * 0 = 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/ 0 = 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 / inf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NaN</a:t>
            </a:r>
            <a:r>
              <a:rPr kumimoji="1" lang="en-US" altLang="zh-CN" b="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!= </a:t>
            </a:r>
            <a:r>
              <a:rPr kumimoji="1" lang="zh-CN" altLang="en-US" b="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任何浮点数 </a:t>
            </a:r>
            <a:r>
              <a:rPr kumimoji="1" lang="en-US" altLang="zh-CN" b="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en-US" altLang="zh-CN" b="0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NaN</a:t>
            </a:r>
            <a:r>
              <a:rPr kumimoji="1" lang="en-US" altLang="zh-CN" b="0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!= </a:t>
            </a:r>
            <a:r>
              <a:rPr kumimoji="1" lang="en-US" altLang="zh-CN" b="0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NaN</a:t>
            </a:r>
            <a:r>
              <a:rPr kumimoji="1" lang="en-US" altLang="zh-CN" b="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无符号时</a:t>
            </a:r>
            <a:r>
              <a:rPr kumimoji="1" lang="en-US" altLang="zh-CN" b="0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NaN</a:t>
            </a:r>
            <a:r>
              <a:rPr kumimoji="1" lang="zh-CN" altLang="en-US" b="0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大于任何浮点数（包括</a:t>
            </a:r>
            <a:r>
              <a:rPr kumimoji="1" lang="en-US" altLang="zh-CN" b="0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inf</a:t>
            </a:r>
            <a:r>
              <a:rPr kumimoji="1" lang="zh-CN" altLang="en-US" b="0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kumimoji="1" lang="zh-CN" altLang="en-US" b="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为什么？</a:t>
            </a:r>
            <a:endParaRPr kumimoji="1" lang="en-US" altLang="zh-CN" b="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zh-CN" altLang="en-US" b="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BBA0D-2EAB-7D42-842D-B94AA51CBDF8}"/>
              </a:ext>
            </a:extLst>
          </p:cNvPr>
          <p:cNvSpPr txBox="1"/>
          <p:nvPr/>
        </p:nvSpPr>
        <p:spPr>
          <a:xfrm>
            <a:off x="6261465" y="1623688"/>
            <a:ext cx="6100354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inf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：可以正常参与比较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1 / (-0.0) = -inf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1 / 0.0 = inf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运算溢出</a:t>
            </a:r>
            <a:endParaRPr kumimoji="1" lang="en-US" altLang="zh-CN" b="0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 ==</a:t>
            </a:r>
            <a:r>
              <a:rPr lang="zh-CN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</a:t>
            </a:r>
          </a:p>
        </p:txBody>
      </p:sp>
    </p:spTree>
    <p:extLst>
      <p:ext uri="{BB962C8B-B14F-4D97-AF65-F5344CB8AC3E}">
        <p14:creationId xmlns:p14="http://schemas.microsoft.com/office/powerpoint/2010/main" val="3620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/>
              <p:nvPr/>
            </p:nvSpPr>
            <p:spPr>
              <a:xfrm>
                <a:off x="268436" y="1232876"/>
                <a:ext cx="5635975" cy="5035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大致原则（硬件并不是这样做的）</a:t>
                </a:r>
                <a:endParaRPr kumimoji="1" lang="en-US" altLang="zh-CN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算出实数运算的精确值</a:t>
                </a:r>
                <a:r>
                  <a:rPr kumimoji="1" lang="en-US" altLang="zh-CN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(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表示为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  <m:t>𝑠</m:t>
                        </m:r>
                      </m:sup>
                    </m:sSup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×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𝑀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转换为浮点表示，根据浮点表示判断是否溢出</a:t>
                </a:r>
                <a:r>
                  <a:rPr kumimoji="1" lang="en-US" altLang="zh-CN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/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舍入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（请多多练习，大班课件上写得很清楚）</a:t>
                </a:r>
                <a:endParaRPr kumimoji="1" lang="en-US" altLang="zh-CN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0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乘法</a:t>
                </a:r>
                <a:endParaRPr kumimoji="1" lang="en-US" altLang="zh-CN" b="0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可交换</a:t>
                </a:r>
                <a:endParaRPr kumimoji="1" lang="en-US" altLang="zh-CN" b="0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b="0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不可结合：</a:t>
                </a:r>
                <a:r>
                  <a:rPr lang="en-US" altLang="zh-CN" sz="1800" dirty="0">
                    <a:solidFill>
                      <a:prstClr val="black"/>
                    </a:solidFill>
                    <a:ea typeface="等线" panose="02010600030101010101" pitchFamily="2" charset="-122"/>
                  </a:rPr>
                  <a:t> float:</a:t>
                </a:r>
                <a:r>
                  <a:rPr lang="en-US" altLang="zh-CN" sz="1800" dirty="0">
                    <a:ea typeface="等线" panose="02010600030101010101" pitchFamily="2" charset="-122"/>
                  </a:rPr>
                  <a:t>  (1e20*1e20)*1e-20 != 1e20*(1e20*1e-20)</a:t>
                </a:r>
                <a:endParaRPr kumimoji="1" lang="en-US" altLang="zh-CN" sz="1800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单调性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：∀数</a:t>
                </a:r>
                <a:r>
                  <a:rPr lang="en-US" altLang="zh-CN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c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, a, b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，若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a&gt;=b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且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c&gt;=0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，则有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 * c &gt;= b * 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；若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a&gt;=b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且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c&lt;=0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，则有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 * c </a:t>
                </a:r>
                <a:r>
                  <a:rPr lang="en-US" altLang="zh-CN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&lt;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= b * c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平方非负</a:t>
                </a:r>
                <a:r>
                  <a:rPr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：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c &gt; 0 =&gt; c * c &gt; 0?</a:t>
                </a:r>
                <a:endParaRPr lang="zh-CN" altLang="en-US" sz="1800" dirty="0">
                  <a:solidFill>
                    <a:schemeClr val="accent1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endParaRPr lang="en-US" altLang="zh-CN" sz="1800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6" y="1232876"/>
                <a:ext cx="5635975" cy="5035353"/>
              </a:xfrm>
              <a:prstGeom prst="rect">
                <a:avLst/>
              </a:prstGeom>
              <a:blipFill>
                <a:blip r:embed="rId2"/>
                <a:stretch>
                  <a:fillRect l="-674" r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DD61DF-8C00-4C47-8468-8B25CF0C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719" y="3750552"/>
            <a:ext cx="3860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3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/>
              <p:nvPr/>
            </p:nvSpPr>
            <p:spPr>
              <a:xfrm>
                <a:off x="268436" y="1232876"/>
                <a:ext cx="5688227" cy="4615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大致原则（硬件并不是这样做的）</a:t>
                </a:r>
                <a:endParaRPr kumimoji="1" lang="en-US" altLang="zh-CN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算出实数运算的精确值</a:t>
                </a:r>
                <a:r>
                  <a:rPr kumimoji="1" lang="en-US" altLang="zh-CN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(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表示为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Consolas" panose="020B0609020204030204" pitchFamily="49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onsolas" panose="020B0609020204030204" pitchFamily="49" charset="0"/>
                          </a:rPr>
                          <m:t>𝑠</m:t>
                        </m:r>
                      </m:sup>
                    </m:sSup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×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𝑀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转换为浮点表示，根据浮点表示判断是否溢出</a:t>
                </a:r>
                <a:r>
                  <a:rPr kumimoji="1" lang="en-US" altLang="zh-CN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/</a:t>
                </a: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舍入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（请多多练习，大班课件上写得很清楚）</a:t>
                </a:r>
                <a:endParaRPr kumimoji="1" lang="en-US" altLang="zh-CN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0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加法</a:t>
                </a:r>
                <a:endParaRPr kumimoji="1" lang="en-US" altLang="zh-CN" b="0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可交换</a:t>
                </a:r>
                <a:endParaRPr kumimoji="1" lang="en-US" altLang="zh-CN" b="0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zh-CN" altLang="en-US" b="0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不可结合：</a:t>
                </a:r>
                <a:r>
                  <a:rPr lang="en-US" altLang="zh-CN" sz="1800" dirty="0">
                    <a:solidFill>
                      <a:prstClr val="black"/>
                    </a:solidFill>
                    <a:ea typeface="等线" panose="02010600030101010101" pitchFamily="2" charset="-122"/>
                  </a:rPr>
                  <a:t> float: </a:t>
                </a:r>
                <a:r>
                  <a:rPr lang="en-US" altLang="zh-CN" sz="1800" dirty="0">
                    <a:ea typeface="等线" panose="02010600030101010101" pitchFamily="2" charset="-122"/>
                  </a:rPr>
                  <a:t> (3.14+1e10)-(1e-10) != 3.14+(1e10-1e-10)</a:t>
                </a:r>
                <a:endParaRPr kumimoji="1" lang="en-US" altLang="zh-CN" sz="1800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单调性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： ∀数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c, a, b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，若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a&gt;=b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，则有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 + c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&gt;=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b + c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平方非负</a:t>
                </a:r>
                <a:r>
                  <a:rPr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：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c &gt; 0 =&gt; c * c &gt; 0?</a:t>
                </a:r>
                <a:endParaRPr lang="zh-CN" altLang="en-US" sz="1800" dirty="0">
                  <a:solidFill>
                    <a:schemeClr val="accent1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zh-CN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0</a:t>
                </a:r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是单位元，除了</a:t>
                </a:r>
                <a:r>
                  <a:rPr lang="en-US" altLang="zh-CN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inf</a:t>
                </a:r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和</a:t>
                </a:r>
                <a:r>
                  <a:rPr lang="en-US" altLang="zh-CN" sz="1800" dirty="0" err="1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NaN</a:t>
                </a:r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之外都有加法逆元</a:t>
                </a:r>
                <a:endParaRPr lang="en-US" altLang="zh-CN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ABB1C2-F925-5442-9F6A-11C8A4F2A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6" y="1232876"/>
                <a:ext cx="5688227" cy="4615366"/>
              </a:xfrm>
              <a:prstGeom prst="rect">
                <a:avLst/>
              </a:prstGeom>
              <a:blipFill>
                <a:blip r:embed="rId2"/>
                <a:stretch>
                  <a:fillRect l="-670" r="-446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231C9E1-3043-8649-8017-BC638FCDEBBE}"/>
              </a:ext>
            </a:extLst>
          </p:cNvPr>
          <p:cNvGrpSpPr/>
          <p:nvPr/>
        </p:nvGrpSpPr>
        <p:grpSpPr>
          <a:xfrm>
            <a:off x="6501389" y="3777934"/>
            <a:ext cx="4991100" cy="1625600"/>
            <a:chOff x="6932464" y="3542803"/>
            <a:chExt cx="4991100" cy="16256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2C51A-1B1A-D249-8094-B20F4D57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2464" y="3542803"/>
              <a:ext cx="4991100" cy="16256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B6F96E-02D2-834A-99C0-0EFDEB9C1CB7}"/>
                </a:ext>
              </a:extLst>
            </p:cNvPr>
            <p:cNvSpPr/>
            <p:nvPr/>
          </p:nvSpPr>
          <p:spPr>
            <a:xfrm>
              <a:off x="10607040" y="3542803"/>
              <a:ext cx="1316524" cy="715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92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7444-C660-8C44-9B4F-EBDBFFB60A6E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EB512-D795-874F-820B-1FCE7C69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554330"/>
            <a:ext cx="9810750" cy="39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8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7444-C660-8C44-9B4F-EBDBFFB60A6E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66F43-05AE-E940-9FB7-0996651C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7" y="1642747"/>
            <a:ext cx="10010486" cy="435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3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5089855" cy="5446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·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诺伊曼式计算机：存算分离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信息的表示与处理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为什么信息需要表示？什么是好的表示？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位模式与类型无关运算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字符串的表示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信息的存储与转换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虚拟地址空间与虚拟内存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大端法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kumimoji="1"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小端法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类型转换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746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虚拟化：一种设计哲学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10739-2BE0-6F45-9371-028D970AA549}"/>
              </a:ext>
            </a:extLst>
          </p:cNvPr>
          <p:cNvSpPr txBox="1"/>
          <p:nvPr/>
        </p:nvSpPr>
        <p:spPr>
          <a:xfrm>
            <a:off x="268437" y="1232876"/>
            <a:ext cx="8953941" cy="418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硬件往往是丑陋的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不同公司设计的硬件可能具有完全不同的组织结构、容量、材料、性能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如果软件（代码程序）的设计高度依赖于具体的硬件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软件开发者必须深入了解硬件设计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设计出的软件只能在特定的硬件上执行，没有</a:t>
            </a:r>
            <a:r>
              <a:rPr kumimoji="1"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可移植性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硬件的虚拟化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（抽象）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计算机系统设计的基本思想之一</a:t>
            </a:r>
            <a:r>
              <a:rPr kumimoji="1" lang="zh-CN" altLang="en-US" dirty="0">
                <a:solidFill>
                  <a:schemeClr val="accent3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ps.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这里说的系统和操作系统不是一回事</a:t>
            </a:r>
            <a:r>
              <a:rPr kumimoji="1" lang="zh-CN" altLang="en-US" dirty="0">
                <a:solidFill>
                  <a:schemeClr val="accent3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solidFill>
                <a:schemeClr val="accent3"/>
              </a:solidFill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对整个系统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分层，模块化处理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用一个概念上的抽象层将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软件和硬件隔离开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使得软件的开发与硬件的实现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解耦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1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5089855" cy="5446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冯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·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诺伊曼式计算机：存算分离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信息的表示与处理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为什么信息需要表示？什么是好的表示？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位模式与类型无关运算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字符串的表示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信息的存储与转换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虚拟地址空间与虚拟内存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大端法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小端法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类型转换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030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硬件的虚拟化：以虚拟内存为例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20E70-51B7-474E-A013-D19A22F2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28" y="4900567"/>
            <a:ext cx="2057988" cy="897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1B307-3D1D-474E-8DE0-571A55161F1B}"/>
              </a:ext>
            </a:extLst>
          </p:cNvPr>
          <p:cNvSpPr txBox="1"/>
          <p:nvPr/>
        </p:nvSpPr>
        <p:spPr>
          <a:xfrm>
            <a:off x="4127866" y="51646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物理内存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E9361A-7C9D-3C4F-9173-FFFD940519D5}"/>
              </a:ext>
            </a:extLst>
          </p:cNvPr>
          <p:cNvSpPr/>
          <p:nvPr/>
        </p:nvSpPr>
        <p:spPr>
          <a:xfrm>
            <a:off x="896983" y="4230679"/>
            <a:ext cx="10398034" cy="4441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概念上的抽象层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B845FF-C141-0949-9A98-9287C3573B44}"/>
              </a:ext>
            </a:extLst>
          </p:cNvPr>
          <p:cNvSpPr/>
          <p:nvPr/>
        </p:nvSpPr>
        <p:spPr>
          <a:xfrm>
            <a:off x="1164772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35A14D-F060-BD4E-8615-42779523AD2D}"/>
              </a:ext>
            </a:extLst>
          </p:cNvPr>
          <p:cNvSpPr/>
          <p:nvPr/>
        </p:nvSpPr>
        <p:spPr>
          <a:xfrm>
            <a:off x="1510938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0397B-BE49-2C42-8330-EE52571C3A81}"/>
              </a:ext>
            </a:extLst>
          </p:cNvPr>
          <p:cNvSpPr/>
          <p:nvPr/>
        </p:nvSpPr>
        <p:spPr>
          <a:xfrm>
            <a:off x="1861458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B63A9-2EA2-7B46-90D4-67BF1D49770D}"/>
              </a:ext>
            </a:extLst>
          </p:cNvPr>
          <p:cNvSpPr/>
          <p:nvPr/>
        </p:nvSpPr>
        <p:spPr>
          <a:xfrm>
            <a:off x="2207624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83B61F-DF9D-5541-8294-3C5FF7642A35}"/>
              </a:ext>
            </a:extLst>
          </p:cNvPr>
          <p:cNvSpPr/>
          <p:nvPr/>
        </p:nvSpPr>
        <p:spPr>
          <a:xfrm>
            <a:off x="2558144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AAF1F-7CED-A648-B4D7-744F988D1A84}"/>
              </a:ext>
            </a:extLst>
          </p:cNvPr>
          <p:cNvSpPr/>
          <p:nvPr/>
        </p:nvSpPr>
        <p:spPr>
          <a:xfrm>
            <a:off x="2904310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7FB8E-2A16-E64F-85FF-9B60F2C53FBC}"/>
              </a:ext>
            </a:extLst>
          </p:cNvPr>
          <p:cNvSpPr/>
          <p:nvPr/>
        </p:nvSpPr>
        <p:spPr>
          <a:xfrm>
            <a:off x="3254830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9BC42-2BF0-8747-BEA8-5050E9113F4B}"/>
              </a:ext>
            </a:extLst>
          </p:cNvPr>
          <p:cNvSpPr/>
          <p:nvPr/>
        </p:nvSpPr>
        <p:spPr>
          <a:xfrm>
            <a:off x="3600996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6BC7C1-CFB9-984A-AF57-6B6C7D0F246C}"/>
              </a:ext>
            </a:extLst>
          </p:cNvPr>
          <p:cNvSpPr/>
          <p:nvPr/>
        </p:nvSpPr>
        <p:spPr>
          <a:xfrm>
            <a:off x="3952606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C05ED2-EEE8-7249-9668-2FB945E8D8B5}"/>
              </a:ext>
            </a:extLst>
          </p:cNvPr>
          <p:cNvSpPr/>
          <p:nvPr/>
        </p:nvSpPr>
        <p:spPr>
          <a:xfrm>
            <a:off x="4298772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13EFEA-6B50-C246-8564-F2FCA3CCE22C}"/>
              </a:ext>
            </a:extLst>
          </p:cNvPr>
          <p:cNvSpPr/>
          <p:nvPr/>
        </p:nvSpPr>
        <p:spPr>
          <a:xfrm>
            <a:off x="4649292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E66B7E-4E14-9647-8A49-6887716DB50D}"/>
              </a:ext>
            </a:extLst>
          </p:cNvPr>
          <p:cNvSpPr/>
          <p:nvPr/>
        </p:nvSpPr>
        <p:spPr>
          <a:xfrm>
            <a:off x="4995458" y="2291475"/>
            <a:ext cx="184621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……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2C009-853B-6E43-A1E4-7AF614117B05}"/>
              </a:ext>
            </a:extLst>
          </p:cNvPr>
          <p:cNvSpPr/>
          <p:nvPr/>
        </p:nvSpPr>
        <p:spPr>
          <a:xfrm>
            <a:off x="6846022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3A56FD-76E2-7443-AD29-585BA689BD0F}"/>
              </a:ext>
            </a:extLst>
          </p:cNvPr>
          <p:cNvSpPr/>
          <p:nvPr/>
        </p:nvSpPr>
        <p:spPr>
          <a:xfrm>
            <a:off x="7192188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2309A0-89CA-4E4E-A5C5-7FEF5B1114F6}"/>
              </a:ext>
            </a:extLst>
          </p:cNvPr>
          <p:cNvSpPr/>
          <p:nvPr/>
        </p:nvSpPr>
        <p:spPr>
          <a:xfrm>
            <a:off x="7542708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BB8AFD-FE38-5F46-86AD-79C771D2BBED}"/>
              </a:ext>
            </a:extLst>
          </p:cNvPr>
          <p:cNvSpPr/>
          <p:nvPr/>
        </p:nvSpPr>
        <p:spPr>
          <a:xfrm>
            <a:off x="7888874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19B3ED-73E7-7341-8CC4-108D6BEB766B}"/>
              </a:ext>
            </a:extLst>
          </p:cNvPr>
          <p:cNvSpPr/>
          <p:nvPr/>
        </p:nvSpPr>
        <p:spPr>
          <a:xfrm>
            <a:off x="8239394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39C845-8B45-3B46-8DAC-A72184215F6C}"/>
              </a:ext>
            </a:extLst>
          </p:cNvPr>
          <p:cNvSpPr/>
          <p:nvPr/>
        </p:nvSpPr>
        <p:spPr>
          <a:xfrm>
            <a:off x="8585560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716E24-CAF2-E342-945B-42DBACB97AE9}"/>
              </a:ext>
            </a:extLst>
          </p:cNvPr>
          <p:cNvSpPr/>
          <p:nvPr/>
        </p:nvSpPr>
        <p:spPr>
          <a:xfrm>
            <a:off x="8936080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360C7E-DE7B-2D45-A3AB-1248B2E7CDCB}"/>
              </a:ext>
            </a:extLst>
          </p:cNvPr>
          <p:cNvSpPr/>
          <p:nvPr/>
        </p:nvSpPr>
        <p:spPr>
          <a:xfrm>
            <a:off x="9282246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1DEB-C935-3B4D-85B7-E5B871FBAE02}"/>
              </a:ext>
            </a:extLst>
          </p:cNvPr>
          <p:cNvSpPr/>
          <p:nvPr/>
        </p:nvSpPr>
        <p:spPr>
          <a:xfrm>
            <a:off x="9633856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53B817-C3B1-B64E-8B17-C66DCDAAAAE2}"/>
              </a:ext>
            </a:extLst>
          </p:cNvPr>
          <p:cNvSpPr/>
          <p:nvPr/>
        </p:nvSpPr>
        <p:spPr>
          <a:xfrm>
            <a:off x="9980022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B95B75-F6DA-BC4D-B2D9-F208D5106BEB}"/>
              </a:ext>
            </a:extLst>
          </p:cNvPr>
          <p:cNvSpPr/>
          <p:nvPr/>
        </p:nvSpPr>
        <p:spPr>
          <a:xfrm>
            <a:off x="10330542" y="2291476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5174AA-C9B9-C84F-9241-4E25251BAAD8}"/>
              </a:ext>
            </a:extLst>
          </p:cNvPr>
          <p:cNvSpPr/>
          <p:nvPr/>
        </p:nvSpPr>
        <p:spPr>
          <a:xfrm>
            <a:off x="10676708" y="2291475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623A38-13A9-3E45-8D53-5D5BCD66F608}"/>
              </a:ext>
            </a:extLst>
          </p:cNvPr>
          <p:cNvSpPr txBox="1"/>
          <p:nvPr/>
        </p:nvSpPr>
        <p:spPr>
          <a:xfrm>
            <a:off x="1056847" y="17990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虚拟内存：大而一致的连续空间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58B5AFC-7129-A941-A685-5129013F8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274" y="4895040"/>
            <a:ext cx="2049972" cy="9789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165B85-0578-EC4E-87AC-288EE4DC60F6}"/>
              </a:ext>
            </a:extLst>
          </p:cNvPr>
          <p:cNvSpPr txBox="1"/>
          <p:nvPr/>
        </p:nvSpPr>
        <p:spPr>
          <a:xfrm>
            <a:off x="9546267" y="51735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磁盘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F3DFD-7E01-DC46-A0CC-8B0AD452479A}"/>
              </a:ext>
            </a:extLst>
          </p:cNvPr>
          <p:cNvCxnSpPr>
            <a:stCxn id="35" idx="3"/>
          </p:cNvCxnSpPr>
          <p:nvPr/>
        </p:nvCxnSpPr>
        <p:spPr>
          <a:xfrm>
            <a:off x="4473167" y="1983749"/>
            <a:ext cx="5308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12999F-A130-884E-BD73-79157A9E4355}"/>
              </a:ext>
            </a:extLst>
          </p:cNvPr>
          <p:cNvSpPr txBox="1"/>
          <p:nvPr/>
        </p:nvSpPr>
        <p:spPr>
          <a:xfrm>
            <a:off x="5005594" y="1801612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开发者不再需要了解实现虚拟内存的底层硬件</a:t>
            </a:r>
          </a:p>
        </p:txBody>
      </p:sp>
    </p:spTree>
    <p:extLst>
      <p:ext uri="{BB962C8B-B14F-4D97-AF65-F5344CB8AC3E}">
        <p14:creationId xmlns:p14="http://schemas.microsoft.com/office/powerpoint/2010/main" val="223403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硬件的虚拟化：以虚拟内存为例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B845FF-C141-0949-9A98-9287C3573B44}"/>
              </a:ext>
            </a:extLst>
          </p:cNvPr>
          <p:cNvSpPr/>
          <p:nvPr/>
        </p:nvSpPr>
        <p:spPr>
          <a:xfrm>
            <a:off x="1164772" y="1977964"/>
            <a:ext cx="350520" cy="16328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35A14D-F060-BD4E-8615-42779523AD2D}"/>
              </a:ext>
            </a:extLst>
          </p:cNvPr>
          <p:cNvSpPr/>
          <p:nvPr/>
        </p:nvSpPr>
        <p:spPr>
          <a:xfrm>
            <a:off x="1510938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0397B-BE49-2C42-8330-EE52571C3A81}"/>
              </a:ext>
            </a:extLst>
          </p:cNvPr>
          <p:cNvSpPr/>
          <p:nvPr/>
        </p:nvSpPr>
        <p:spPr>
          <a:xfrm>
            <a:off x="1861458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B63A9-2EA2-7B46-90D4-67BF1D49770D}"/>
              </a:ext>
            </a:extLst>
          </p:cNvPr>
          <p:cNvSpPr/>
          <p:nvPr/>
        </p:nvSpPr>
        <p:spPr>
          <a:xfrm>
            <a:off x="2207624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83B61F-DF9D-5541-8294-3C5FF7642A35}"/>
              </a:ext>
            </a:extLst>
          </p:cNvPr>
          <p:cNvSpPr/>
          <p:nvPr/>
        </p:nvSpPr>
        <p:spPr>
          <a:xfrm>
            <a:off x="2558144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AAF1F-7CED-A648-B4D7-744F988D1A84}"/>
              </a:ext>
            </a:extLst>
          </p:cNvPr>
          <p:cNvSpPr/>
          <p:nvPr/>
        </p:nvSpPr>
        <p:spPr>
          <a:xfrm>
            <a:off x="2904310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7FB8E-2A16-E64F-85FF-9B60F2C53FBC}"/>
              </a:ext>
            </a:extLst>
          </p:cNvPr>
          <p:cNvSpPr/>
          <p:nvPr/>
        </p:nvSpPr>
        <p:spPr>
          <a:xfrm>
            <a:off x="3254830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9BC42-2BF0-8747-BEA8-5050E9113F4B}"/>
              </a:ext>
            </a:extLst>
          </p:cNvPr>
          <p:cNvSpPr/>
          <p:nvPr/>
        </p:nvSpPr>
        <p:spPr>
          <a:xfrm>
            <a:off x="3600996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6BC7C1-CFB9-984A-AF57-6B6C7D0F246C}"/>
              </a:ext>
            </a:extLst>
          </p:cNvPr>
          <p:cNvSpPr/>
          <p:nvPr/>
        </p:nvSpPr>
        <p:spPr>
          <a:xfrm>
            <a:off x="3952606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C05ED2-EEE8-7249-9668-2FB945E8D8B5}"/>
              </a:ext>
            </a:extLst>
          </p:cNvPr>
          <p:cNvSpPr/>
          <p:nvPr/>
        </p:nvSpPr>
        <p:spPr>
          <a:xfrm>
            <a:off x="4298772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13EFEA-6B50-C246-8564-F2FCA3CCE22C}"/>
              </a:ext>
            </a:extLst>
          </p:cNvPr>
          <p:cNvSpPr/>
          <p:nvPr/>
        </p:nvSpPr>
        <p:spPr>
          <a:xfrm>
            <a:off x="4649292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E66B7E-4E14-9647-8A49-6887716DB50D}"/>
              </a:ext>
            </a:extLst>
          </p:cNvPr>
          <p:cNvSpPr/>
          <p:nvPr/>
        </p:nvSpPr>
        <p:spPr>
          <a:xfrm>
            <a:off x="4995458" y="1977963"/>
            <a:ext cx="184621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……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2C009-853B-6E43-A1E4-7AF614117B05}"/>
              </a:ext>
            </a:extLst>
          </p:cNvPr>
          <p:cNvSpPr/>
          <p:nvPr/>
        </p:nvSpPr>
        <p:spPr>
          <a:xfrm>
            <a:off x="6846022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3A56FD-76E2-7443-AD29-585BA689BD0F}"/>
              </a:ext>
            </a:extLst>
          </p:cNvPr>
          <p:cNvSpPr/>
          <p:nvPr/>
        </p:nvSpPr>
        <p:spPr>
          <a:xfrm>
            <a:off x="7192188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2309A0-89CA-4E4E-A5C5-7FEF5B1114F6}"/>
              </a:ext>
            </a:extLst>
          </p:cNvPr>
          <p:cNvSpPr/>
          <p:nvPr/>
        </p:nvSpPr>
        <p:spPr>
          <a:xfrm>
            <a:off x="7542708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BB8AFD-FE38-5F46-86AD-79C771D2BBED}"/>
              </a:ext>
            </a:extLst>
          </p:cNvPr>
          <p:cNvSpPr/>
          <p:nvPr/>
        </p:nvSpPr>
        <p:spPr>
          <a:xfrm>
            <a:off x="7888874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19B3ED-73E7-7341-8CC4-108D6BEB766B}"/>
              </a:ext>
            </a:extLst>
          </p:cNvPr>
          <p:cNvSpPr/>
          <p:nvPr/>
        </p:nvSpPr>
        <p:spPr>
          <a:xfrm>
            <a:off x="8239394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39C845-8B45-3B46-8DAC-A72184215F6C}"/>
              </a:ext>
            </a:extLst>
          </p:cNvPr>
          <p:cNvSpPr/>
          <p:nvPr/>
        </p:nvSpPr>
        <p:spPr>
          <a:xfrm>
            <a:off x="8585560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716E24-CAF2-E342-945B-42DBACB97AE9}"/>
              </a:ext>
            </a:extLst>
          </p:cNvPr>
          <p:cNvSpPr/>
          <p:nvPr/>
        </p:nvSpPr>
        <p:spPr>
          <a:xfrm>
            <a:off x="8936080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360C7E-DE7B-2D45-A3AB-1248B2E7CDCB}"/>
              </a:ext>
            </a:extLst>
          </p:cNvPr>
          <p:cNvSpPr/>
          <p:nvPr/>
        </p:nvSpPr>
        <p:spPr>
          <a:xfrm>
            <a:off x="9282246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1DEB-C935-3B4D-85B7-E5B871FBAE02}"/>
              </a:ext>
            </a:extLst>
          </p:cNvPr>
          <p:cNvSpPr/>
          <p:nvPr/>
        </p:nvSpPr>
        <p:spPr>
          <a:xfrm>
            <a:off x="9633856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53B817-C3B1-B64E-8B17-C66DCDAAAAE2}"/>
              </a:ext>
            </a:extLst>
          </p:cNvPr>
          <p:cNvSpPr/>
          <p:nvPr/>
        </p:nvSpPr>
        <p:spPr>
          <a:xfrm>
            <a:off x="9980022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B95B75-F6DA-BC4D-B2D9-F208D5106BEB}"/>
              </a:ext>
            </a:extLst>
          </p:cNvPr>
          <p:cNvSpPr/>
          <p:nvPr/>
        </p:nvSpPr>
        <p:spPr>
          <a:xfrm>
            <a:off x="10330542" y="197796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5174AA-C9B9-C84F-9241-4E25251BAAD8}"/>
              </a:ext>
            </a:extLst>
          </p:cNvPr>
          <p:cNvSpPr/>
          <p:nvPr/>
        </p:nvSpPr>
        <p:spPr>
          <a:xfrm>
            <a:off x="10676708" y="197796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C86A56-5776-AE4C-9402-0ABC63A66393}"/>
              </a:ext>
            </a:extLst>
          </p:cNvPr>
          <p:cNvSpPr txBox="1"/>
          <p:nvPr/>
        </p:nvSpPr>
        <p:spPr>
          <a:xfrm>
            <a:off x="1056847" y="148557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虚拟内存：大而一致的连续空间 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——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字节数组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5309C-38A0-7846-9157-ED2DBAAAA97B}"/>
              </a:ext>
            </a:extLst>
          </p:cNvPr>
          <p:cNvSpPr txBox="1"/>
          <p:nvPr/>
        </p:nvSpPr>
        <p:spPr>
          <a:xfrm rot="5400000">
            <a:off x="972216" y="2621677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graphicFrame>
        <p:nvGraphicFramePr>
          <p:cNvPr id="42" name="Table 5">
            <a:extLst>
              <a:ext uri="{FF2B5EF4-FFF2-40B4-BE49-F238E27FC236}">
                <a16:creationId xmlns:a16="http://schemas.microsoft.com/office/drawing/2014/main" id="{F29327B8-835F-2942-9F5C-696204D3C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801095"/>
              </p:ext>
            </p:extLst>
          </p:nvPr>
        </p:nvGraphicFramePr>
        <p:xfrm>
          <a:off x="1256281" y="3958442"/>
          <a:ext cx="9679438" cy="208931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31056">
                  <a:extLst>
                    <a:ext uri="{9D8B030D-6E8A-4147-A177-3AD203B41FA5}">
                      <a16:colId xmlns:a16="http://schemas.microsoft.com/office/drawing/2014/main" val="3447029493"/>
                    </a:ext>
                  </a:extLst>
                </a:gridCol>
                <a:gridCol w="2582794">
                  <a:extLst>
                    <a:ext uri="{9D8B030D-6E8A-4147-A177-3AD203B41FA5}">
                      <a16:colId xmlns:a16="http://schemas.microsoft.com/office/drawing/2014/main" val="1138206949"/>
                    </a:ext>
                  </a:extLst>
                </a:gridCol>
                <a:gridCol w="2582794">
                  <a:extLst>
                    <a:ext uri="{9D8B030D-6E8A-4147-A177-3AD203B41FA5}">
                      <a16:colId xmlns:a16="http://schemas.microsoft.com/office/drawing/2014/main" val="1633333715"/>
                    </a:ext>
                  </a:extLst>
                </a:gridCol>
                <a:gridCol w="2582794">
                  <a:extLst>
                    <a:ext uri="{9D8B030D-6E8A-4147-A177-3AD203B41FA5}">
                      <a16:colId xmlns:a16="http://schemas.microsoft.com/office/drawing/2014/main" val="3149333429"/>
                    </a:ext>
                  </a:extLst>
                </a:gridCol>
              </a:tblGrid>
              <a:tr h="696437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字长（虚拟地址的位数）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虚拟地址空间</a:t>
                      </a:r>
                      <a:endParaRPr lang="en-US" altLang="zh-CN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zh-CN" alt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（数组的索引范围）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虚拟内存大小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890984"/>
                  </a:ext>
                </a:extLst>
              </a:tr>
              <a:tr h="6964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32</a:t>
                      </a:r>
                      <a:r>
                        <a:rPr lang="zh-CN" altLang="en-US" sz="18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位机器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zh-CN" altLang="en-US" sz="18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程序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{0,1,…2^32-1}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2^32 bytes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43631"/>
                  </a:ext>
                </a:extLst>
              </a:tr>
              <a:tr h="6964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64</a:t>
                      </a:r>
                      <a:r>
                        <a:rPr lang="zh-CN" altLang="en-US" sz="18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位机器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zh-CN" altLang="en-US" sz="18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程序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{0, 1, …, 2^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-1}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2^64 bytes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085376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BB4BEC4E-824F-E349-88B3-A5C4C2BE950E}"/>
              </a:ext>
            </a:extLst>
          </p:cNvPr>
          <p:cNvSpPr txBox="1"/>
          <p:nvPr/>
        </p:nvSpPr>
        <p:spPr>
          <a:xfrm>
            <a:off x="4127866" y="6210708"/>
            <a:ext cx="44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Again: 32/64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位机器与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32/64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位程序的关系？</a:t>
            </a:r>
          </a:p>
        </p:txBody>
      </p:sp>
    </p:spTree>
    <p:extLst>
      <p:ext uri="{BB962C8B-B14F-4D97-AF65-F5344CB8AC3E}">
        <p14:creationId xmlns:p14="http://schemas.microsoft.com/office/powerpoint/2010/main" val="1042829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大端法与小端法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4526D-8D79-ED41-9B79-10E5A834A5A7}"/>
              </a:ext>
            </a:extLst>
          </p:cNvPr>
          <p:cNvSpPr/>
          <p:nvPr/>
        </p:nvSpPr>
        <p:spPr>
          <a:xfrm>
            <a:off x="1164772" y="439459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1738B-50DE-414B-A636-50F45A80EB63}"/>
              </a:ext>
            </a:extLst>
          </p:cNvPr>
          <p:cNvSpPr/>
          <p:nvPr/>
        </p:nvSpPr>
        <p:spPr>
          <a:xfrm>
            <a:off x="1510938" y="439459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A8AED1-C607-F144-9156-42E2E245552A}"/>
              </a:ext>
            </a:extLst>
          </p:cNvPr>
          <p:cNvSpPr/>
          <p:nvPr/>
        </p:nvSpPr>
        <p:spPr>
          <a:xfrm>
            <a:off x="1861458" y="439459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6D1661-C6AE-7245-81BD-CF03B4243B96}"/>
              </a:ext>
            </a:extLst>
          </p:cNvPr>
          <p:cNvSpPr/>
          <p:nvPr/>
        </p:nvSpPr>
        <p:spPr>
          <a:xfrm>
            <a:off x="2207624" y="439459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66B1C6-15FC-7D45-B4F6-BD73723AF03B}"/>
              </a:ext>
            </a:extLst>
          </p:cNvPr>
          <p:cNvSpPr/>
          <p:nvPr/>
        </p:nvSpPr>
        <p:spPr>
          <a:xfrm>
            <a:off x="2558144" y="4394594"/>
            <a:ext cx="350520" cy="16328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0x20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597367-7E4C-4544-84EE-7CAE1DC08EDA}"/>
              </a:ext>
            </a:extLst>
          </p:cNvPr>
          <p:cNvSpPr/>
          <p:nvPr/>
        </p:nvSpPr>
        <p:spPr>
          <a:xfrm>
            <a:off x="2904310" y="4394593"/>
            <a:ext cx="350520" cy="16328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0x25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0ADD7-138A-2F4C-B48B-7D69FCA7DF21}"/>
              </a:ext>
            </a:extLst>
          </p:cNvPr>
          <p:cNvSpPr/>
          <p:nvPr/>
        </p:nvSpPr>
        <p:spPr>
          <a:xfrm>
            <a:off x="3254830" y="4394594"/>
            <a:ext cx="350520" cy="16328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0x09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61C666-EBDA-2D45-AF8F-B8AC2E318D36}"/>
              </a:ext>
            </a:extLst>
          </p:cNvPr>
          <p:cNvSpPr/>
          <p:nvPr/>
        </p:nvSpPr>
        <p:spPr>
          <a:xfrm>
            <a:off x="3600996" y="4394593"/>
            <a:ext cx="350520" cy="16328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0x17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1E44D-58D8-5345-8BD2-2D06BCE98D92}"/>
              </a:ext>
            </a:extLst>
          </p:cNvPr>
          <p:cNvSpPr/>
          <p:nvPr/>
        </p:nvSpPr>
        <p:spPr>
          <a:xfrm>
            <a:off x="3952606" y="4394594"/>
            <a:ext cx="350520" cy="163285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2548F1-55E2-5F4B-A76D-395CB32A7428}"/>
              </a:ext>
            </a:extLst>
          </p:cNvPr>
          <p:cNvSpPr/>
          <p:nvPr/>
        </p:nvSpPr>
        <p:spPr>
          <a:xfrm>
            <a:off x="4298772" y="439459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E8A9BA-FE77-6343-90B0-AC85AB1BABEC}"/>
              </a:ext>
            </a:extLst>
          </p:cNvPr>
          <p:cNvSpPr/>
          <p:nvPr/>
        </p:nvSpPr>
        <p:spPr>
          <a:xfrm>
            <a:off x="4649292" y="439459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DD30E-5C2B-E74A-A3DC-03A510C4AA54}"/>
              </a:ext>
            </a:extLst>
          </p:cNvPr>
          <p:cNvSpPr/>
          <p:nvPr/>
        </p:nvSpPr>
        <p:spPr>
          <a:xfrm>
            <a:off x="4995458" y="4394593"/>
            <a:ext cx="184621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……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0BED43-23AF-A046-9C12-8F2DE48F7BC5}"/>
              </a:ext>
            </a:extLst>
          </p:cNvPr>
          <p:cNvSpPr/>
          <p:nvPr/>
        </p:nvSpPr>
        <p:spPr>
          <a:xfrm>
            <a:off x="6846022" y="439459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40ECBD-5749-6C44-BE29-225FB65A90D4}"/>
              </a:ext>
            </a:extLst>
          </p:cNvPr>
          <p:cNvSpPr/>
          <p:nvPr/>
        </p:nvSpPr>
        <p:spPr>
          <a:xfrm>
            <a:off x="7192188" y="439459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B36C63-C137-2147-8DE0-40082DAAA17A}"/>
              </a:ext>
            </a:extLst>
          </p:cNvPr>
          <p:cNvSpPr/>
          <p:nvPr/>
        </p:nvSpPr>
        <p:spPr>
          <a:xfrm>
            <a:off x="7542708" y="439459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71F303-9643-574A-B44B-F3F8152A5AF4}"/>
              </a:ext>
            </a:extLst>
          </p:cNvPr>
          <p:cNvSpPr/>
          <p:nvPr/>
        </p:nvSpPr>
        <p:spPr>
          <a:xfrm>
            <a:off x="7888874" y="439459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064574-587A-EF49-9388-6E5647FA2AD5}"/>
              </a:ext>
            </a:extLst>
          </p:cNvPr>
          <p:cNvSpPr/>
          <p:nvPr/>
        </p:nvSpPr>
        <p:spPr>
          <a:xfrm>
            <a:off x="8239394" y="439459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9B80E9-BF22-E14C-A437-5AFCE851160A}"/>
              </a:ext>
            </a:extLst>
          </p:cNvPr>
          <p:cNvSpPr/>
          <p:nvPr/>
        </p:nvSpPr>
        <p:spPr>
          <a:xfrm>
            <a:off x="8585560" y="439459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54317F-EEAE-CD45-B6C0-24E0237254A5}"/>
              </a:ext>
            </a:extLst>
          </p:cNvPr>
          <p:cNvSpPr/>
          <p:nvPr/>
        </p:nvSpPr>
        <p:spPr>
          <a:xfrm>
            <a:off x="8936080" y="439459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57CB1-257F-794A-BBEB-38A0143B2E9A}"/>
              </a:ext>
            </a:extLst>
          </p:cNvPr>
          <p:cNvSpPr/>
          <p:nvPr/>
        </p:nvSpPr>
        <p:spPr>
          <a:xfrm>
            <a:off x="9282246" y="439459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13963C-5629-2540-979B-36EBE296D0DA}"/>
              </a:ext>
            </a:extLst>
          </p:cNvPr>
          <p:cNvSpPr/>
          <p:nvPr/>
        </p:nvSpPr>
        <p:spPr>
          <a:xfrm>
            <a:off x="9633856" y="439459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A85D00-BE41-0B4B-A303-06FAB83C7EC7}"/>
              </a:ext>
            </a:extLst>
          </p:cNvPr>
          <p:cNvSpPr/>
          <p:nvPr/>
        </p:nvSpPr>
        <p:spPr>
          <a:xfrm>
            <a:off x="9980022" y="439459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8BEB7F-1318-5647-A1EC-961941AE4624}"/>
              </a:ext>
            </a:extLst>
          </p:cNvPr>
          <p:cNvSpPr/>
          <p:nvPr/>
        </p:nvSpPr>
        <p:spPr>
          <a:xfrm>
            <a:off x="10330542" y="4394594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444AD9-87FD-9A47-8DBC-DF6F51F85715}"/>
              </a:ext>
            </a:extLst>
          </p:cNvPr>
          <p:cNvSpPr/>
          <p:nvPr/>
        </p:nvSpPr>
        <p:spPr>
          <a:xfrm>
            <a:off x="10676708" y="4394593"/>
            <a:ext cx="350520" cy="1632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E3B29-3865-0C46-B443-C8A8D4D87DB3}"/>
              </a:ext>
            </a:extLst>
          </p:cNvPr>
          <p:cNvSpPr txBox="1"/>
          <p:nvPr/>
        </p:nvSpPr>
        <p:spPr>
          <a:xfrm>
            <a:off x="1010222" y="3921225"/>
            <a:ext cx="597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int a = </a:t>
            </a:r>
            <a:r>
              <a:rPr kumimoji="1"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0x20250917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; </a:t>
            </a:r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能看出是大端法还是小端法吗？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47254C-E90E-5C45-B022-D613E03D75CB}"/>
              </a:ext>
            </a:extLst>
          </p:cNvPr>
          <p:cNvSpPr txBox="1"/>
          <p:nvPr/>
        </p:nvSpPr>
        <p:spPr>
          <a:xfrm>
            <a:off x="317424" y="1306624"/>
            <a:ext cx="8953941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作用</a:t>
            </a:r>
            <a:r>
              <a:rPr kumimoji="1"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位置：只针对存放在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中的数据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作用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对象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多字节对象（如整数、浮点数、结构体、联合）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单字节对象（如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字符（串）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）和大小端无关</a:t>
            </a:r>
            <a:endParaRPr kumimoji="1" lang="en-US" altLang="zh-CN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一个字节内部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bit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的排列顺序需不需要考虑大端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小端？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029F48-1752-364E-8ED0-DA0CEBD964D1}"/>
              </a:ext>
            </a:extLst>
          </p:cNvPr>
          <p:cNvSpPr txBox="1"/>
          <p:nvPr/>
        </p:nvSpPr>
        <p:spPr>
          <a:xfrm>
            <a:off x="6061163" y="1306623"/>
            <a:ext cx="610035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各种机器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系统的字节存储顺序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大端法：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Sun, PPC Mac, Internet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小端法：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x86(Linux, …), ARM (Android, iOS, Windows...)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要记住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5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33303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（邪恶的）强制类型转换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C2296-5E26-1248-8AB2-5A944897549D}"/>
              </a:ext>
            </a:extLst>
          </p:cNvPr>
          <p:cNvSpPr txBox="1"/>
          <p:nvPr/>
        </p:nvSpPr>
        <p:spPr>
          <a:xfrm>
            <a:off x="317424" y="1306624"/>
            <a:ext cx="8953941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整型之间的转换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符号类型不变，位长变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无符号数，短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长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：零扩展，数值不变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有符号数，短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长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：符号扩展，数值不变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无符号数，长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短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：直接截断高位，仍按照无符号数计算数值（取模）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有符号数，长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短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：直接截断高位，仍按照补码计算数值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位长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不变，符号类型变：位模式不变，位模式所处的上下文改变了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符号类型变，位长也变：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先变位长（扩展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截断），再改符号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浮点数之间以及浮点数与整数之间的转换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以数值为媒介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浮点数之间的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转换：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向偶数舍入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float -&gt; double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：可精确转换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double -&gt; float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：可能溢出、可能舍入</a:t>
            </a:r>
          </a:p>
        </p:txBody>
      </p:sp>
    </p:spTree>
    <p:extLst>
      <p:ext uri="{BB962C8B-B14F-4D97-AF65-F5344CB8AC3E}">
        <p14:creationId xmlns:p14="http://schemas.microsoft.com/office/powerpoint/2010/main" val="46006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C2296-5E26-1248-8AB2-5A944897549D}"/>
              </a:ext>
            </a:extLst>
          </p:cNvPr>
          <p:cNvSpPr txBox="1"/>
          <p:nvPr/>
        </p:nvSpPr>
        <p:spPr>
          <a:xfrm>
            <a:off x="329397" y="1232876"/>
            <a:ext cx="10446370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浮点数之间以及浮点数与整数之间的转换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：以数值为媒介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浮点数之间的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转换：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向偶数舍入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float -&gt; double</a:t>
            </a: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：可精确转换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double -&gt; float</a:t>
            </a: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：可能溢出、可能舍入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 -&gt; float</a:t>
            </a: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：不会溢出、可能舍入</a:t>
            </a:r>
            <a:endParaRPr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浮点数与整数之间的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转换：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向零舍入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 -&gt; float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：不会溢出、可能舍入</a:t>
            </a:r>
            <a:endParaRPr lang="en-US" altLang="zh-CN" sz="1800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</a:t>
            </a:r>
            <a:r>
              <a:rPr lang="zh-CN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 double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可精确转换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float / double -&gt; int</a:t>
            </a:r>
            <a:r>
              <a:rPr lang="zh-CN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：可能溢出</a:t>
            </a:r>
            <a:r>
              <a:rPr lang="zh-CN" altLang="en-US" sz="1800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（溢出</a:t>
            </a:r>
            <a:r>
              <a:rPr lang="en-US" altLang="zh-CN" sz="1800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en-US" altLang="zh-CN" sz="1800" dirty="0" err="1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NaN</a:t>
            </a:r>
            <a:r>
              <a:rPr lang="en-US" altLang="zh-CN" sz="1800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lang="en-US" altLang="zh-CN" sz="1800" dirty="0" err="1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Tmin</a:t>
            </a: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lang="en-US" altLang="zh-CN" sz="1800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UB</a:t>
            </a:r>
            <a:r>
              <a:rPr lang="zh-CN" altLang="en-US" sz="1800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CN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、可能舍入</a:t>
            </a:r>
            <a:endParaRPr lang="en-US" altLang="zh-CN" sz="1800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F6D62-8D00-884D-8102-9C40367035AB}"/>
              </a:ext>
            </a:extLst>
          </p:cNvPr>
          <p:cNvSpPr txBox="1"/>
          <p:nvPr/>
        </p:nvSpPr>
        <p:spPr>
          <a:xfrm>
            <a:off x="33303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（邪恶的）强制类型转换</a:t>
            </a:r>
          </a:p>
        </p:txBody>
      </p:sp>
    </p:spTree>
    <p:extLst>
      <p:ext uri="{BB962C8B-B14F-4D97-AF65-F5344CB8AC3E}">
        <p14:creationId xmlns:p14="http://schemas.microsoft.com/office/powerpoint/2010/main" val="1272180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0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（阴险的）隐式类型转换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70A60-33F3-CD4D-B7F9-AC6278471A66}"/>
              </a:ext>
            </a:extLst>
          </p:cNvPr>
          <p:cNvSpPr txBox="1"/>
          <p:nvPr/>
        </p:nvSpPr>
        <p:spPr>
          <a:xfrm>
            <a:off x="329397" y="1232876"/>
            <a:ext cx="10446370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一般来说，有符号数转换为无符号数</a:t>
            </a:r>
            <a:endParaRPr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F4DEC-9873-A444-AFA4-3BD57C4E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97" y="1994000"/>
            <a:ext cx="8552180" cy="3898488"/>
          </a:xfrm>
          <a:prstGeom prst="rect">
            <a:avLst/>
          </a:prstGeom>
        </p:spPr>
      </p:pic>
      <p:pic>
        <p:nvPicPr>
          <p:cNvPr id="7" name="Picture 2" descr="请添加图片描述">
            <a:extLst>
              <a:ext uri="{FF2B5EF4-FFF2-40B4-BE49-F238E27FC236}">
                <a16:creationId xmlns:a16="http://schemas.microsoft.com/office/drawing/2014/main" id="{BC0E295E-C1FF-064E-8278-EBEE3F150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3" r="32522"/>
          <a:stretch/>
        </p:blipFill>
        <p:spPr bwMode="auto">
          <a:xfrm>
            <a:off x="8805122" y="2246249"/>
            <a:ext cx="3386878" cy="303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3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7444-C660-8C44-9B4F-EBDBFFB60A6E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5DB2B-A5C7-F54E-897B-78DEEFBC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63844"/>
            <a:ext cx="10153650" cy="31303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23A63-79C9-2848-8C64-76031127E8C5}"/>
              </a:ext>
            </a:extLst>
          </p:cNvPr>
          <p:cNvSpPr txBox="1"/>
          <p:nvPr/>
        </p:nvSpPr>
        <p:spPr>
          <a:xfrm>
            <a:off x="1019175" y="5255792"/>
            <a:ext cx="456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注：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本题中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void *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是错误的用法，应为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char *</a:t>
            </a:r>
            <a:endParaRPr kumimoji="1"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60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F7444-C660-8C44-9B4F-EBDBFFB60A6E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71A91-1C50-2842-8E0D-15A0BD8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36" y="1756167"/>
            <a:ext cx="10243127" cy="334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29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21BEB1-6A58-7340-8D34-66D2C40F387E}"/>
              </a:ext>
            </a:extLst>
          </p:cNvPr>
          <p:cNvSpPr txBox="1"/>
          <p:nvPr/>
        </p:nvSpPr>
        <p:spPr>
          <a:xfrm>
            <a:off x="2835780" y="3044279"/>
            <a:ext cx="6520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/>
              <a:t>Information = Bit + Context</a:t>
            </a:r>
            <a:endParaRPr kumimoji="1"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47151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944AC3-E599-2349-876F-2BD18851E21E}"/>
              </a:ext>
            </a:extLst>
          </p:cNvPr>
          <p:cNvGrpSpPr/>
          <p:nvPr/>
        </p:nvGrpSpPr>
        <p:grpSpPr>
          <a:xfrm>
            <a:off x="2399176" y="2585468"/>
            <a:ext cx="7393647" cy="1687064"/>
            <a:chOff x="1641575" y="2677801"/>
            <a:chExt cx="7393647" cy="1687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B2C29-6C36-CC44-A825-1EB7BA0CADF3}"/>
                </a:ext>
              </a:extLst>
            </p:cNvPr>
            <p:cNvSpPr txBox="1"/>
            <p:nvPr/>
          </p:nvSpPr>
          <p:spPr>
            <a:xfrm>
              <a:off x="1641575" y="2967335"/>
              <a:ext cx="581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/>
                <a:t>Thank</a:t>
              </a:r>
              <a:r>
                <a:rPr kumimoji="1" lang="zh-CN" altLang="en-US" sz="6600" dirty="0"/>
                <a:t> </a:t>
              </a:r>
              <a:r>
                <a:rPr kumimoji="1" lang="en-US" altLang="zh-CN" sz="6600" dirty="0"/>
                <a:t>you!</a:t>
              </a:r>
              <a:endParaRPr kumimoji="1" lang="zh-CN" altLang="en-US" sz="6600" dirty="0"/>
            </a:p>
          </p:txBody>
        </p:sp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2F7A61C-D60C-8F44-8D57-D33E1FE7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0335" y="2677801"/>
              <a:ext cx="1854887" cy="168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冯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·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诺伊曼式计算机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8ED8A7-F32F-7E4E-ACF1-BFA50A776F90}"/>
              </a:ext>
            </a:extLst>
          </p:cNvPr>
          <p:cNvGrpSpPr/>
          <p:nvPr/>
        </p:nvGrpSpPr>
        <p:grpSpPr>
          <a:xfrm>
            <a:off x="1250848" y="1818899"/>
            <a:ext cx="1802082" cy="1732144"/>
            <a:chOff x="3783767" y="171599"/>
            <a:chExt cx="1802082" cy="17321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98B351-0492-C445-B2BF-F1398FD2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3767" y="171599"/>
              <a:ext cx="1802082" cy="17321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43849A-8AA3-F845-AEA3-8CE10C308196}"/>
                </a:ext>
              </a:extLst>
            </p:cNvPr>
            <p:cNvSpPr txBox="1"/>
            <p:nvPr/>
          </p:nvSpPr>
          <p:spPr>
            <a:xfrm>
              <a:off x="4218173" y="843558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00" dirty="0">
                  <a:solidFill>
                    <a:srgbClr val="FF0000"/>
                  </a:solidFill>
                  <a:latin typeface="Bell Gothic Std Black" panose="020B0706020202040204" pitchFamily="34" charset="0"/>
                </a:rPr>
                <a:t>CPU(s)</a:t>
              </a:r>
              <a:endParaRPr lang="ko-KR" altLang="en-US" sz="2400" spc="-100" dirty="0">
                <a:solidFill>
                  <a:srgbClr val="FF0000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B6E0F3-9C6A-4845-8DB6-EFB01EBE7582}"/>
              </a:ext>
            </a:extLst>
          </p:cNvPr>
          <p:cNvGrpSpPr/>
          <p:nvPr/>
        </p:nvGrpSpPr>
        <p:grpSpPr>
          <a:xfrm>
            <a:off x="6556170" y="1803156"/>
            <a:ext cx="2057988" cy="1483706"/>
            <a:chOff x="6664897" y="2011173"/>
            <a:chExt cx="2057988" cy="148370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E49DC3-D789-3E4F-A195-51E81089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4897" y="2597323"/>
              <a:ext cx="2057988" cy="89755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2A3414-6637-F645-AE7C-77D0CDF32045}"/>
                </a:ext>
              </a:extLst>
            </p:cNvPr>
            <p:cNvSpPr txBox="1"/>
            <p:nvPr/>
          </p:nvSpPr>
          <p:spPr>
            <a:xfrm>
              <a:off x="7103889" y="2011173"/>
              <a:ext cx="11800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  <a:endParaRPr lang="ko-KR" altLang="en-US" sz="2400" spc="-1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0A99884-DA85-714B-8D3E-3F05A74014B7}"/>
              </a:ext>
            </a:extLst>
          </p:cNvPr>
          <p:cNvSpPr txBox="1"/>
          <p:nvPr/>
        </p:nvSpPr>
        <p:spPr>
          <a:xfrm>
            <a:off x="9722530" y="1803155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Disk</a:t>
            </a:r>
            <a:endParaRPr lang="ko-KR" altLang="en-US" sz="2400" spc="-1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D60E61-5555-B944-9044-D20B750B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122" y="2336698"/>
            <a:ext cx="2049972" cy="9789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33E108-71EB-4746-9E5E-DE18D7ECA870}"/>
              </a:ext>
            </a:extLst>
          </p:cNvPr>
          <p:cNvSpPr txBox="1"/>
          <p:nvPr/>
        </p:nvSpPr>
        <p:spPr>
          <a:xfrm>
            <a:off x="6582833" y="344024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物理内存（</a:t>
            </a:r>
            <a:r>
              <a:rPr kumimoji="1" lang="zh-CN" altLang="en-CN" dirty="0">
                <a:latin typeface="SimHei" panose="02010609060101010101" pitchFamily="49" charset="-122"/>
                <a:ea typeface="SimHei" panose="02010609060101010101" pitchFamily="49" charset="-122"/>
              </a:rPr>
              <a:t>主存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F3235D-5B8B-E54E-9433-5D822649D9E0}"/>
              </a:ext>
            </a:extLst>
          </p:cNvPr>
          <p:cNvSpPr txBox="1"/>
          <p:nvPr/>
        </p:nvSpPr>
        <p:spPr>
          <a:xfrm>
            <a:off x="9728942" y="34402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磁盘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BBD55C-5C63-F949-BA8A-55E5F4CB7C44}"/>
              </a:ext>
            </a:extLst>
          </p:cNvPr>
          <p:cNvCxnSpPr/>
          <p:nvPr/>
        </p:nvCxnSpPr>
        <p:spPr>
          <a:xfrm>
            <a:off x="4818473" y="1232876"/>
            <a:ext cx="0" cy="517843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2A2570-D8A4-9342-9B60-2197E6651002}"/>
              </a:ext>
            </a:extLst>
          </p:cNvPr>
          <p:cNvSpPr txBox="1"/>
          <p:nvPr/>
        </p:nvSpPr>
        <p:spPr>
          <a:xfrm>
            <a:off x="1367057" y="36771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中央处理单元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3F493F-03FB-C447-AD94-A151D269F8E4}"/>
              </a:ext>
            </a:extLst>
          </p:cNvPr>
          <p:cNvSpPr txBox="1"/>
          <p:nvPr/>
        </p:nvSpPr>
        <p:spPr>
          <a:xfrm>
            <a:off x="822036" y="4347598"/>
            <a:ext cx="2659702" cy="461665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执行指令计算数据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CEF720-2358-5841-A9C8-6BDCFDD3016E}"/>
              </a:ext>
            </a:extLst>
          </p:cNvPr>
          <p:cNvSpPr txBox="1"/>
          <p:nvPr/>
        </p:nvSpPr>
        <p:spPr>
          <a:xfrm>
            <a:off x="8178776" y="4399571"/>
            <a:ext cx="1422184" cy="461665"/>
          </a:xfrm>
          <a:prstGeom prst="rect">
            <a:avLst/>
          </a:prstGeom>
          <a:solidFill>
            <a:srgbClr val="0070C0">
              <a:alpha val="64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存储数据</a:t>
            </a: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0B0029E-669E-5549-810C-A5A3F3C6190E}"/>
              </a:ext>
            </a:extLst>
          </p:cNvPr>
          <p:cNvSpPr/>
          <p:nvPr/>
        </p:nvSpPr>
        <p:spPr>
          <a:xfrm rot="16200000">
            <a:off x="4423386" y="2024605"/>
            <a:ext cx="757103" cy="1534500"/>
          </a:xfrm>
          <a:prstGeom prst="downArrow">
            <a:avLst>
              <a:gd name="adj1" fmla="val 50000"/>
              <a:gd name="adj2" fmla="val 54537"/>
            </a:avLst>
          </a:prstGeom>
          <a:gradFill flip="none" rotWithShape="1">
            <a:gsLst>
              <a:gs pos="100000">
                <a:srgbClr val="FF0000"/>
              </a:gs>
              <a:gs pos="9000">
                <a:schemeClr val="accent1"/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7BE74C-BD0C-B347-B5E0-85F1861A157F}"/>
              </a:ext>
            </a:extLst>
          </p:cNvPr>
          <p:cNvSpPr txBox="1"/>
          <p:nvPr/>
        </p:nvSpPr>
        <p:spPr>
          <a:xfrm>
            <a:off x="4418658" y="260718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读</a:t>
            </a:r>
            <a:r>
              <a:rPr kumimoji="1"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B0DF0E-F7DB-1D4C-B998-245168951943}"/>
              </a:ext>
            </a:extLst>
          </p:cNvPr>
          <p:cNvSpPr txBox="1"/>
          <p:nvPr/>
        </p:nvSpPr>
        <p:spPr>
          <a:xfrm>
            <a:off x="1595485" y="5042119"/>
            <a:ext cx="1112805" cy="461665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速度快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F82445-AC26-6E4C-A604-CCF5A509BC87}"/>
              </a:ext>
            </a:extLst>
          </p:cNvPr>
          <p:cNvSpPr txBox="1"/>
          <p:nvPr/>
        </p:nvSpPr>
        <p:spPr>
          <a:xfrm>
            <a:off x="8333465" y="5042119"/>
            <a:ext cx="1112805" cy="461665"/>
          </a:xfrm>
          <a:prstGeom prst="rect">
            <a:avLst/>
          </a:prstGeom>
          <a:solidFill>
            <a:srgbClr val="0070C0">
              <a:alpha val="64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速度慢</a:t>
            </a:r>
          </a:p>
        </p:txBody>
      </p:sp>
    </p:spTree>
    <p:extLst>
      <p:ext uri="{BB962C8B-B14F-4D97-AF65-F5344CB8AC3E}">
        <p14:creationId xmlns:p14="http://schemas.microsoft.com/office/powerpoint/2010/main" val="18917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3" grpId="0"/>
      <p:bldP spid="32" grpId="0" animBg="1"/>
      <p:bldP spid="33" grpId="0" animBg="1"/>
      <p:bldP spid="35" grpId="0" animBg="1"/>
      <p:bldP spid="36" grpId="0"/>
      <p:bldP spid="37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存储器层次结构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8ED8A7-F32F-7E4E-ACF1-BFA50A776F90}"/>
              </a:ext>
            </a:extLst>
          </p:cNvPr>
          <p:cNvGrpSpPr/>
          <p:nvPr/>
        </p:nvGrpSpPr>
        <p:grpSpPr>
          <a:xfrm>
            <a:off x="1250848" y="1818899"/>
            <a:ext cx="1802082" cy="1732144"/>
            <a:chOff x="3783767" y="171599"/>
            <a:chExt cx="1802082" cy="17321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98B351-0492-C445-B2BF-F1398FD2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3767" y="171599"/>
              <a:ext cx="1802082" cy="17321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43849A-8AA3-F845-AEA3-8CE10C308196}"/>
                </a:ext>
              </a:extLst>
            </p:cNvPr>
            <p:cNvSpPr txBox="1"/>
            <p:nvPr/>
          </p:nvSpPr>
          <p:spPr>
            <a:xfrm>
              <a:off x="4218173" y="843558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00" dirty="0">
                  <a:solidFill>
                    <a:srgbClr val="FF0000"/>
                  </a:solidFill>
                  <a:latin typeface="Bell Gothic Std Black" panose="020B0706020202040204" pitchFamily="34" charset="0"/>
                </a:rPr>
                <a:t>CPU(s)</a:t>
              </a:r>
              <a:endParaRPr lang="ko-KR" altLang="en-US" sz="2400" spc="-100" dirty="0">
                <a:solidFill>
                  <a:srgbClr val="FF0000"/>
                </a:solidFill>
                <a:latin typeface="Bell Gothic Std Black" panose="020B0706020202040204" pitchFamily="34" charset="0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BBD55C-5C63-F949-BA8A-55E5F4CB7C44}"/>
              </a:ext>
            </a:extLst>
          </p:cNvPr>
          <p:cNvCxnSpPr/>
          <p:nvPr/>
        </p:nvCxnSpPr>
        <p:spPr>
          <a:xfrm>
            <a:off x="4818473" y="1232876"/>
            <a:ext cx="0" cy="517843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F536A0-74EF-F84A-8359-594787207931}"/>
              </a:ext>
            </a:extLst>
          </p:cNvPr>
          <p:cNvGrpSpPr/>
          <p:nvPr/>
        </p:nvGrpSpPr>
        <p:grpSpPr>
          <a:xfrm>
            <a:off x="7020888" y="1109473"/>
            <a:ext cx="2126326" cy="1570666"/>
            <a:chOff x="363708" y="76349"/>
            <a:chExt cx="2660126" cy="17891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6EEE9AE-AAD1-E644-A89D-F429B9E2F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708" y="556744"/>
              <a:ext cx="2660126" cy="13087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22185D-10F8-1844-9EBC-941E34AB6919}"/>
                </a:ext>
              </a:extLst>
            </p:cNvPr>
            <p:cNvSpPr txBox="1"/>
            <p:nvPr/>
          </p:nvSpPr>
          <p:spPr>
            <a:xfrm>
              <a:off x="485302" y="76349"/>
              <a:ext cx="2443011" cy="52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00" dirty="0">
                  <a:solidFill>
                    <a:srgbClr val="FF0000"/>
                  </a:solidFill>
                  <a:latin typeface="Bell Gothic Std Black" panose="020B0706020202040204" pitchFamily="34" charset="0"/>
                </a:rPr>
                <a:t>L1, L2, L3 Cache</a:t>
              </a:r>
              <a:endParaRPr lang="ko-KR" altLang="en-US" sz="2400" spc="-100" dirty="0">
                <a:solidFill>
                  <a:srgbClr val="FF0000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03E45D-D625-424A-95DF-15E902A5E36E}"/>
              </a:ext>
            </a:extLst>
          </p:cNvPr>
          <p:cNvGrpSpPr/>
          <p:nvPr/>
        </p:nvGrpSpPr>
        <p:grpSpPr>
          <a:xfrm>
            <a:off x="7012873" y="2875283"/>
            <a:ext cx="2057988" cy="1374371"/>
            <a:chOff x="6664897" y="2120508"/>
            <a:chExt cx="2057988" cy="13743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48309A-64C2-BF49-8240-3E2F0C55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4897" y="2597323"/>
              <a:ext cx="2057988" cy="8975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C9D88F-2BC2-DD4A-A9B0-81B0A3F01BBB}"/>
                </a:ext>
              </a:extLst>
            </p:cNvPr>
            <p:cNvSpPr txBox="1"/>
            <p:nvPr/>
          </p:nvSpPr>
          <p:spPr>
            <a:xfrm>
              <a:off x="7103890" y="2120508"/>
              <a:ext cx="11800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  <a:endParaRPr lang="ko-KR" altLang="en-US" sz="2400" spc="-1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CC068ED-E9A6-0440-96B3-DCB5FDFAA248}"/>
              </a:ext>
            </a:extLst>
          </p:cNvPr>
          <p:cNvSpPr txBox="1"/>
          <p:nvPr/>
        </p:nvSpPr>
        <p:spPr>
          <a:xfrm>
            <a:off x="7709821" y="4630375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Disk</a:t>
            </a:r>
            <a:endParaRPr lang="ko-KR" altLang="en-US" sz="2400" spc="-1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153041-F6EB-744F-B6FF-9F2F1196D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89" y="5092040"/>
            <a:ext cx="2049972" cy="978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C57678E-FF24-5F49-AC70-3528F7889ADC}"/>
              </a:ext>
            </a:extLst>
          </p:cNvPr>
          <p:cNvSpPr txBox="1"/>
          <p:nvPr/>
        </p:nvSpPr>
        <p:spPr>
          <a:xfrm>
            <a:off x="9249102" y="19210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高速缓存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284666-032B-1049-8467-6904780E91CF}"/>
              </a:ext>
            </a:extLst>
          </p:cNvPr>
          <p:cNvSpPr txBox="1"/>
          <p:nvPr/>
        </p:nvSpPr>
        <p:spPr>
          <a:xfrm>
            <a:off x="9249102" y="361621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物理内存（</a:t>
            </a:r>
            <a:r>
              <a:rPr kumimoji="1" lang="zh-CN" altLang="en-CN" dirty="0">
                <a:latin typeface="SimHei" panose="02010609060101010101" pitchFamily="49" charset="-122"/>
                <a:ea typeface="SimHei" panose="02010609060101010101" pitchFamily="49" charset="-122"/>
              </a:rPr>
              <a:t>主存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C4C276-199D-5E4F-9D9F-8ECD0B195719}"/>
              </a:ext>
            </a:extLst>
          </p:cNvPr>
          <p:cNvSpPr txBox="1"/>
          <p:nvPr/>
        </p:nvSpPr>
        <p:spPr>
          <a:xfrm>
            <a:off x="9249102" y="53968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磁盘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82A8438A-0ABA-FB47-9F2A-4811774B02A2}"/>
              </a:ext>
            </a:extLst>
          </p:cNvPr>
          <p:cNvSpPr/>
          <p:nvPr/>
        </p:nvSpPr>
        <p:spPr>
          <a:xfrm>
            <a:off x="11280428" y="1702676"/>
            <a:ext cx="178214" cy="4063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A279F6-2B40-7F4B-AFC7-6A54AEC6AC66}"/>
              </a:ext>
            </a:extLst>
          </p:cNvPr>
          <p:cNvSpPr txBox="1"/>
          <p:nvPr/>
        </p:nvSpPr>
        <p:spPr>
          <a:xfrm>
            <a:off x="11161786" y="12328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小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016AB-429D-944F-AAAF-3749DD596F65}"/>
              </a:ext>
            </a:extLst>
          </p:cNvPr>
          <p:cNvSpPr txBox="1"/>
          <p:nvPr/>
        </p:nvSpPr>
        <p:spPr>
          <a:xfrm>
            <a:off x="11161786" y="58666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大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5590A9-7351-9042-85A3-761D0F67F692}"/>
              </a:ext>
            </a:extLst>
          </p:cNvPr>
          <p:cNvSpPr txBox="1"/>
          <p:nvPr/>
        </p:nvSpPr>
        <p:spPr>
          <a:xfrm rot="5400000">
            <a:off x="11320142" y="35980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容量</a:t>
            </a:r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55F5796E-0695-3240-ACF7-CCA5ECE111C3}"/>
              </a:ext>
            </a:extLst>
          </p:cNvPr>
          <p:cNvSpPr/>
          <p:nvPr/>
        </p:nvSpPr>
        <p:spPr>
          <a:xfrm rot="10800000">
            <a:off x="6155986" y="1702675"/>
            <a:ext cx="178214" cy="4063491"/>
          </a:xfrm>
          <a:prstGeom prst="downArrow">
            <a:avLst/>
          </a:prstGeom>
          <a:gradFill>
            <a:gsLst>
              <a:gs pos="0">
                <a:srgbClr val="FF0000"/>
              </a:gs>
              <a:gs pos="99000">
                <a:schemeClr val="accent1"/>
              </a:gs>
              <a:gs pos="48000">
                <a:schemeClr val="accent1">
                  <a:lumMod val="45000"/>
                  <a:lumOff val="55000"/>
                </a:schemeClr>
              </a:gs>
              <a:gs pos="69000">
                <a:schemeClr val="accent1">
                  <a:lumMod val="30000"/>
                  <a:lumOff val="7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9868D2-4C71-9E45-82D3-89BC09308D79}"/>
              </a:ext>
            </a:extLst>
          </p:cNvPr>
          <p:cNvSpPr txBox="1"/>
          <p:nvPr/>
        </p:nvSpPr>
        <p:spPr>
          <a:xfrm>
            <a:off x="6037343" y="58666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慢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B62A9-AD84-5841-ADF7-95F9F885D68E}"/>
              </a:ext>
            </a:extLst>
          </p:cNvPr>
          <p:cNvSpPr txBox="1"/>
          <p:nvPr/>
        </p:nvSpPr>
        <p:spPr>
          <a:xfrm>
            <a:off x="6037343" y="12328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快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9575D4-D112-5845-A14C-3DC9E87A95AD}"/>
              </a:ext>
            </a:extLst>
          </p:cNvPr>
          <p:cNvSpPr txBox="1"/>
          <p:nvPr/>
        </p:nvSpPr>
        <p:spPr>
          <a:xfrm rot="16200000">
            <a:off x="5397046" y="3598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访问速度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CF8A2D-2C38-0741-8B81-847A42E87F8F}"/>
              </a:ext>
            </a:extLst>
          </p:cNvPr>
          <p:cNvSpPr txBox="1"/>
          <p:nvPr/>
        </p:nvSpPr>
        <p:spPr>
          <a:xfrm>
            <a:off x="822036" y="4347598"/>
            <a:ext cx="2659702" cy="461665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执行指令计算数据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649D8-993C-6A4E-84CD-ED882846F380}"/>
              </a:ext>
            </a:extLst>
          </p:cNvPr>
          <p:cNvSpPr txBox="1"/>
          <p:nvPr/>
        </p:nvSpPr>
        <p:spPr>
          <a:xfrm>
            <a:off x="1595485" y="5042119"/>
            <a:ext cx="1112805" cy="461665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速度快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7129-F258-0448-B1B4-CE78404CFFFE}"/>
              </a:ext>
            </a:extLst>
          </p:cNvPr>
          <p:cNvSpPr txBox="1"/>
          <p:nvPr/>
        </p:nvSpPr>
        <p:spPr>
          <a:xfrm>
            <a:off x="1367057" y="36771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中央处理单元</a:t>
            </a:r>
          </a:p>
        </p:txBody>
      </p:sp>
    </p:spTree>
    <p:extLst>
      <p:ext uri="{BB962C8B-B14F-4D97-AF65-F5344CB8AC3E}">
        <p14:creationId xmlns:p14="http://schemas.microsoft.com/office/powerpoint/2010/main" val="373966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指令来自可执行程序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8ED8A7-F32F-7E4E-ACF1-BFA50A776F90}"/>
              </a:ext>
            </a:extLst>
          </p:cNvPr>
          <p:cNvGrpSpPr/>
          <p:nvPr/>
        </p:nvGrpSpPr>
        <p:grpSpPr>
          <a:xfrm>
            <a:off x="1250848" y="1818899"/>
            <a:ext cx="1802082" cy="1732144"/>
            <a:chOff x="3783767" y="171599"/>
            <a:chExt cx="1802082" cy="17321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98B351-0492-C445-B2BF-F1398FD2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3767" y="171599"/>
              <a:ext cx="1802082" cy="17321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43849A-8AA3-F845-AEA3-8CE10C308196}"/>
                </a:ext>
              </a:extLst>
            </p:cNvPr>
            <p:cNvSpPr txBox="1"/>
            <p:nvPr/>
          </p:nvSpPr>
          <p:spPr>
            <a:xfrm>
              <a:off x="4218173" y="843558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00" dirty="0">
                  <a:solidFill>
                    <a:srgbClr val="FF0000"/>
                  </a:solidFill>
                  <a:latin typeface="Bell Gothic Std Black" panose="020B0706020202040204" pitchFamily="34" charset="0"/>
                </a:rPr>
                <a:t>CPU(s)</a:t>
              </a:r>
              <a:endParaRPr lang="ko-KR" altLang="en-US" sz="2400" spc="-100" dirty="0">
                <a:solidFill>
                  <a:srgbClr val="FF0000"/>
                </a:solidFill>
                <a:latin typeface="Bell Gothic Std Black" panose="020B0706020202040204" pitchFamily="34" charset="0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BBD55C-5C63-F949-BA8A-55E5F4CB7C44}"/>
              </a:ext>
            </a:extLst>
          </p:cNvPr>
          <p:cNvCxnSpPr>
            <a:cxnSpLocks/>
          </p:cNvCxnSpPr>
          <p:nvPr/>
        </p:nvCxnSpPr>
        <p:spPr>
          <a:xfrm>
            <a:off x="4818473" y="1602206"/>
            <a:ext cx="0" cy="480910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F536A0-74EF-F84A-8359-594787207931}"/>
              </a:ext>
            </a:extLst>
          </p:cNvPr>
          <p:cNvGrpSpPr/>
          <p:nvPr/>
        </p:nvGrpSpPr>
        <p:grpSpPr>
          <a:xfrm>
            <a:off x="7020888" y="1109473"/>
            <a:ext cx="2126326" cy="1570666"/>
            <a:chOff x="363708" y="76349"/>
            <a:chExt cx="2660126" cy="17891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6EEE9AE-AAD1-E644-A89D-F429B9E2F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708" y="556744"/>
              <a:ext cx="2660126" cy="13087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22185D-10F8-1844-9EBC-941E34AB6919}"/>
                </a:ext>
              </a:extLst>
            </p:cNvPr>
            <p:cNvSpPr txBox="1"/>
            <p:nvPr/>
          </p:nvSpPr>
          <p:spPr>
            <a:xfrm>
              <a:off x="485302" y="76349"/>
              <a:ext cx="2443011" cy="52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00" dirty="0">
                  <a:solidFill>
                    <a:srgbClr val="FF0000"/>
                  </a:solidFill>
                  <a:latin typeface="Bell Gothic Std Black" panose="020B0706020202040204" pitchFamily="34" charset="0"/>
                </a:rPr>
                <a:t>L1, L2, L3 Cache</a:t>
              </a:r>
              <a:endParaRPr lang="ko-KR" altLang="en-US" sz="2400" spc="-100" dirty="0">
                <a:solidFill>
                  <a:srgbClr val="FF0000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03E45D-D625-424A-95DF-15E902A5E36E}"/>
              </a:ext>
            </a:extLst>
          </p:cNvPr>
          <p:cNvGrpSpPr/>
          <p:nvPr/>
        </p:nvGrpSpPr>
        <p:grpSpPr>
          <a:xfrm>
            <a:off x="7012873" y="2875283"/>
            <a:ext cx="2057988" cy="1374371"/>
            <a:chOff x="6664897" y="2120508"/>
            <a:chExt cx="2057988" cy="13743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48309A-64C2-BF49-8240-3E2F0C55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4897" y="2597323"/>
              <a:ext cx="2057988" cy="8975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C9D88F-2BC2-DD4A-A9B0-81B0A3F01BBB}"/>
                </a:ext>
              </a:extLst>
            </p:cNvPr>
            <p:cNvSpPr txBox="1"/>
            <p:nvPr/>
          </p:nvSpPr>
          <p:spPr>
            <a:xfrm>
              <a:off x="7103890" y="2120508"/>
              <a:ext cx="11800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  <a:endParaRPr lang="ko-KR" altLang="en-US" sz="2400" spc="-1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CC068ED-E9A6-0440-96B3-DCB5FDFAA248}"/>
              </a:ext>
            </a:extLst>
          </p:cNvPr>
          <p:cNvSpPr txBox="1"/>
          <p:nvPr/>
        </p:nvSpPr>
        <p:spPr>
          <a:xfrm>
            <a:off x="7719195" y="4650561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Disk</a:t>
            </a:r>
            <a:endParaRPr lang="ko-KR" altLang="en-US" sz="2400" spc="-1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153041-F6EB-744F-B6FF-9F2F1196D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89" y="5092040"/>
            <a:ext cx="2049972" cy="978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C57678E-FF24-5F49-AC70-3528F7889ADC}"/>
              </a:ext>
            </a:extLst>
          </p:cNvPr>
          <p:cNvSpPr txBox="1"/>
          <p:nvPr/>
        </p:nvSpPr>
        <p:spPr>
          <a:xfrm>
            <a:off x="9249102" y="19210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高速缓存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284666-032B-1049-8467-6904780E91CF}"/>
              </a:ext>
            </a:extLst>
          </p:cNvPr>
          <p:cNvSpPr txBox="1"/>
          <p:nvPr/>
        </p:nvSpPr>
        <p:spPr>
          <a:xfrm>
            <a:off x="9249102" y="361621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物理内存（</a:t>
            </a:r>
            <a:r>
              <a:rPr kumimoji="1" lang="zh-CN" altLang="en-CN" dirty="0">
                <a:latin typeface="SimHei" panose="02010609060101010101" pitchFamily="49" charset="-122"/>
                <a:ea typeface="SimHei" panose="02010609060101010101" pitchFamily="49" charset="-122"/>
              </a:rPr>
              <a:t>主存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C4C276-199D-5E4F-9D9F-8ECD0B195719}"/>
              </a:ext>
            </a:extLst>
          </p:cNvPr>
          <p:cNvSpPr txBox="1"/>
          <p:nvPr/>
        </p:nvSpPr>
        <p:spPr>
          <a:xfrm>
            <a:off x="9249102" y="53968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磁盘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82A8438A-0ABA-FB47-9F2A-4811774B02A2}"/>
              </a:ext>
            </a:extLst>
          </p:cNvPr>
          <p:cNvSpPr/>
          <p:nvPr/>
        </p:nvSpPr>
        <p:spPr>
          <a:xfrm>
            <a:off x="11280428" y="1702676"/>
            <a:ext cx="178214" cy="4063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A279F6-2B40-7F4B-AFC7-6A54AEC6AC66}"/>
              </a:ext>
            </a:extLst>
          </p:cNvPr>
          <p:cNvSpPr txBox="1"/>
          <p:nvPr/>
        </p:nvSpPr>
        <p:spPr>
          <a:xfrm>
            <a:off x="11161786" y="12328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小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016AB-429D-944F-AAAF-3749DD596F65}"/>
              </a:ext>
            </a:extLst>
          </p:cNvPr>
          <p:cNvSpPr txBox="1"/>
          <p:nvPr/>
        </p:nvSpPr>
        <p:spPr>
          <a:xfrm>
            <a:off x="11161786" y="58666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大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5590A9-7351-9042-85A3-761D0F67F692}"/>
              </a:ext>
            </a:extLst>
          </p:cNvPr>
          <p:cNvSpPr txBox="1"/>
          <p:nvPr/>
        </p:nvSpPr>
        <p:spPr>
          <a:xfrm rot="5400000">
            <a:off x="11320142" y="35980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容量</a:t>
            </a:r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55F5796E-0695-3240-ACF7-CCA5ECE111C3}"/>
              </a:ext>
            </a:extLst>
          </p:cNvPr>
          <p:cNvSpPr/>
          <p:nvPr/>
        </p:nvSpPr>
        <p:spPr>
          <a:xfrm rot="10800000">
            <a:off x="6155986" y="1702675"/>
            <a:ext cx="178214" cy="4063491"/>
          </a:xfrm>
          <a:prstGeom prst="downArrow">
            <a:avLst/>
          </a:prstGeom>
          <a:gradFill>
            <a:gsLst>
              <a:gs pos="0">
                <a:srgbClr val="FF0000"/>
              </a:gs>
              <a:gs pos="99000">
                <a:schemeClr val="accent1"/>
              </a:gs>
              <a:gs pos="48000">
                <a:schemeClr val="accent1">
                  <a:lumMod val="45000"/>
                  <a:lumOff val="55000"/>
                </a:schemeClr>
              </a:gs>
              <a:gs pos="69000">
                <a:schemeClr val="accent1">
                  <a:lumMod val="30000"/>
                  <a:lumOff val="7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9868D2-4C71-9E45-82D3-89BC09308D79}"/>
              </a:ext>
            </a:extLst>
          </p:cNvPr>
          <p:cNvSpPr txBox="1"/>
          <p:nvPr/>
        </p:nvSpPr>
        <p:spPr>
          <a:xfrm>
            <a:off x="6037343" y="58666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慢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B62A9-AD84-5841-ADF7-95F9F885D68E}"/>
              </a:ext>
            </a:extLst>
          </p:cNvPr>
          <p:cNvSpPr txBox="1"/>
          <p:nvPr/>
        </p:nvSpPr>
        <p:spPr>
          <a:xfrm>
            <a:off x="6037343" y="12328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快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9575D4-D112-5845-A14C-3DC9E87A95AD}"/>
              </a:ext>
            </a:extLst>
          </p:cNvPr>
          <p:cNvSpPr txBox="1"/>
          <p:nvPr/>
        </p:nvSpPr>
        <p:spPr>
          <a:xfrm rot="16200000">
            <a:off x="5397046" y="3598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访问速度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1EFB8C-E9CC-4848-A306-CAFE3B1CF5C6}"/>
              </a:ext>
            </a:extLst>
          </p:cNvPr>
          <p:cNvCxnSpPr>
            <a:cxnSpLocks/>
          </p:cNvCxnSpPr>
          <p:nvPr/>
        </p:nvCxnSpPr>
        <p:spPr>
          <a:xfrm flipV="1">
            <a:off x="8860221" y="4976362"/>
            <a:ext cx="122538" cy="4204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0D77FA-6CCE-6446-B8DE-218E80FCD6B5}"/>
              </a:ext>
            </a:extLst>
          </p:cNvPr>
          <p:cNvSpPr txBox="1"/>
          <p:nvPr/>
        </p:nvSpPr>
        <p:spPr>
          <a:xfrm>
            <a:off x="9027424" y="4295820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workspace/</a:t>
            </a: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----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kumimoji="1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----test</a:t>
            </a:r>
            <a:endParaRPr kumimoji="1" lang="zh-CN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DECDA-D7C5-3840-8DBE-EBD516D4B6EA}"/>
              </a:ext>
            </a:extLst>
          </p:cNvPr>
          <p:cNvSpPr txBox="1"/>
          <p:nvPr/>
        </p:nvSpPr>
        <p:spPr>
          <a:xfrm>
            <a:off x="268438" y="1192651"/>
            <a:ext cx="511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39C0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ubuntu@ics-class-machine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rgbClr val="5620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~/workspace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–o test</a:t>
            </a:r>
            <a:endParaRPr lang="en-US" sz="1200" b="1" dirty="0">
              <a:solidFill>
                <a:srgbClr val="39C02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b="1" dirty="0" err="1">
                <a:solidFill>
                  <a:srgbClr val="39C0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ubuntu@ics-class-machine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rgbClr val="5620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~/workspace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0" dirty="0">
                <a:solidFill>
                  <a:srgbClr val="39C0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20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./test</a:t>
            </a:r>
            <a:endParaRPr kumimoji="1" lang="zh-CN" altLang="en-US" sz="1200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A007E285-6533-6A4E-A744-AD2E832C3F65}"/>
              </a:ext>
            </a:extLst>
          </p:cNvPr>
          <p:cNvSpPr/>
          <p:nvPr/>
        </p:nvSpPr>
        <p:spPr>
          <a:xfrm>
            <a:off x="3664274" y="2521340"/>
            <a:ext cx="2275326" cy="58477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OS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D6E93-4E7B-6645-9D50-5404AE62C9B0}"/>
              </a:ext>
            </a:extLst>
          </p:cNvPr>
          <p:cNvSpPr txBox="1"/>
          <p:nvPr/>
        </p:nvSpPr>
        <p:spPr>
          <a:xfrm>
            <a:off x="789976" y="494215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指令和数据均来自存储器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89520-2160-9140-AD4C-CFE62360033B}"/>
              </a:ext>
            </a:extLst>
          </p:cNvPr>
          <p:cNvSpPr txBox="1"/>
          <p:nvPr/>
        </p:nvSpPr>
        <p:spPr>
          <a:xfrm>
            <a:off x="822036" y="4347598"/>
            <a:ext cx="2659702" cy="461665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执行指令计算数据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A2F2B-47F3-7041-9A01-EC2ECBFE6D30}"/>
              </a:ext>
            </a:extLst>
          </p:cNvPr>
          <p:cNvSpPr txBox="1"/>
          <p:nvPr/>
        </p:nvSpPr>
        <p:spPr>
          <a:xfrm>
            <a:off x="1367057" y="36771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中央处理单元</a:t>
            </a:r>
          </a:p>
        </p:txBody>
      </p:sp>
    </p:spTree>
    <p:extLst>
      <p:ext uri="{BB962C8B-B14F-4D97-AF65-F5344CB8AC3E}">
        <p14:creationId xmlns:p14="http://schemas.microsoft.com/office/powerpoint/2010/main" val="225261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5089855" cy="5446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·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诺伊曼式计算机：存算分离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信息的表示与处理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为什么信息需要表示？什么是好的表示？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位模式与类型无关运算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字符串的表示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可执行代码的表示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浮点数的表示与运算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信息的存储与转换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虚拟地址空间与虚拟内存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大端法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小端法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类型转换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00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827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信息的表示：离散化、</a:t>
            </a:r>
            <a:r>
              <a:rPr kumimoji="1" lang="zh-CN" altLang="en-CN" sz="3200" dirty="0">
                <a:latin typeface="SimHei" panose="02010609060101010101" pitchFamily="49" charset="-122"/>
                <a:ea typeface="SimHei" panose="02010609060101010101" pitchFamily="49" charset="-122"/>
              </a:rPr>
              <a:t>有限化</a:t>
            </a:r>
            <a:endParaRPr kumimoji="1" lang="zh-CN" altLang="en-US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5331909" cy="5030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为什么在计算机中信息需要被表示？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连续、无限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=&gt; 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离散、有限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什么是好的表示？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在某些场景下具有某些好的性质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Choice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核心思想：信息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位模式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上下文（数据类型）</a:t>
            </a:r>
            <a:endParaRPr kumimoji="1" lang="en-US" altLang="zh-CN" b="1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对于位模式本身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位模式的表示：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进制转换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与数据类型无关的运算：位运算、逻辑运算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对于带有类型信息的位模式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字符（串）、代码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整数、浮点数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A71AC-925E-064F-8A40-9846C48EF1D5}"/>
              </a:ext>
            </a:extLst>
          </p:cNvPr>
          <p:cNvSpPr txBox="1"/>
          <p:nvPr/>
        </p:nvSpPr>
        <p:spPr>
          <a:xfrm>
            <a:off x="8642354" y="36797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位模式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F0C5F-9777-2345-9F8E-DE2521A13873}"/>
              </a:ext>
            </a:extLst>
          </p:cNvPr>
          <p:cNvSpPr txBox="1"/>
          <p:nvPr/>
        </p:nvSpPr>
        <p:spPr>
          <a:xfrm>
            <a:off x="7099736" y="3679777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信息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C89B1-3BA6-7440-89F1-2C36B1510901}"/>
              </a:ext>
            </a:extLst>
          </p:cNvPr>
          <p:cNvSpPr txBox="1"/>
          <p:nvPr/>
        </p:nvSpPr>
        <p:spPr>
          <a:xfrm>
            <a:off x="10476549" y="3679777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信息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A93DE6-63AF-1947-97D3-40A4BE52A792}"/>
              </a:ext>
            </a:extLst>
          </p:cNvPr>
          <p:cNvCxnSpPr>
            <a:stCxn id="8" idx="3"/>
          </p:cNvCxnSpPr>
          <p:nvPr/>
        </p:nvCxnSpPr>
        <p:spPr>
          <a:xfrm>
            <a:off x="7763700" y="3864443"/>
            <a:ext cx="812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CD6C37-BB6E-544C-9753-8BC7D5A8039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9519517" y="3864443"/>
            <a:ext cx="957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BEC9ED-4EFE-5B41-B902-7E011FF72721}"/>
              </a:ext>
            </a:extLst>
          </p:cNvPr>
          <p:cNvSpPr txBox="1"/>
          <p:nvPr/>
        </p:nvSpPr>
        <p:spPr>
          <a:xfrm>
            <a:off x="7731648" y="3495111"/>
            <a:ext cx="87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</a:t>
            </a:r>
            <a:endParaRPr kumimoji="1"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CD95E-B62F-9542-8D83-EC6CBD4E7084}"/>
              </a:ext>
            </a:extLst>
          </p:cNvPr>
          <p:cNvSpPr txBox="1"/>
          <p:nvPr/>
        </p:nvSpPr>
        <p:spPr>
          <a:xfrm>
            <a:off x="9578685" y="3495111"/>
            <a:ext cx="87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decode</a:t>
            </a:r>
            <a:endParaRPr kumimoji="1" lang="zh-CN" alt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20190-30FA-B942-9398-7F4705A025A6}"/>
              </a:ext>
            </a:extLst>
          </p:cNvPr>
          <p:cNvCxnSpPr>
            <a:cxnSpLocks/>
          </p:cNvCxnSpPr>
          <p:nvPr/>
        </p:nvCxnSpPr>
        <p:spPr>
          <a:xfrm>
            <a:off x="8170069" y="3157103"/>
            <a:ext cx="0" cy="338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8A905A-865D-9E49-85F0-DA2E9FB18259}"/>
              </a:ext>
            </a:extLst>
          </p:cNvPr>
          <p:cNvCxnSpPr>
            <a:cxnSpLocks/>
          </p:cNvCxnSpPr>
          <p:nvPr/>
        </p:nvCxnSpPr>
        <p:spPr>
          <a:xfrm>
            <a:off x="10017106" y="3157103"/>
            <a:ext cx="1" cy="359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84B18FC-8D3C-114E-8CD7-CEBE612BDF1B}"/>
              </a:ext>
            </a:extLst>
          </p:cNvPr>
          <p:cNvCxnSpPr>
            <a:cxnSpLocks/>
          </p:cNvCxnSpPr>
          <p:nvPr/>
        </p:nvCxnSpPr>
        <p:spPr>
          <a:xfrm flipV="1">
            <a:off x="8167216" y="2603413"/>
            <a:ext cx="908535" cy="564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2855F7-D60E-1449-86FA-B0C6B4B84DF9}"/>
              </a:ext>
            </a:extLst>
          </p:cNvPr>
          <p:cNvCxnSpPr>
            <a:cxnSpLocks/>
          </p:cNvCxnSpPr>
          <p:nvPr/>
        </p:nvCxnSpPr>
        <p:spPr>
          <a:xfrm>
            <a:off x="9086261" y="2592903"/>
            <a:ext cx="938502" cy="5852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E089C3-05FC-D744-9D15-59160842D308}"/>
              </a:ext>
            </a:extLst>
          </p:cNvPr>
          <p:cNvSpPr txBox="1"/>
          <p:nvPr/>
        </p:nvSpPr>
        <p:spPr>
          <a:xfrm>
            <a:off x="8658189" y="2223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上下文</a:t>
            </a:r>
          </a:p>
        </p:txBody>
      </p:sp>
    </p:spTree>
    <p:extLst>
      <p:ext uri="{BB962C8B-B14F-4D97-AF65-F5344CB8AC3E}">
        <p14:creationId xmlns:p14="http://schemas.microsoft.com/office/powerpoint/2010/main" val="143519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4" grpId="0"/>
      <p:bldP spid="15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3539</Words>
  <Application>Microsoft Macintosh PowerPoint</Application>
  <PresentationFormat>Widescreen</PresentationFormat>
  <Paragraphs>589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 Light</vt:lpstr>
      <vt:lpstr>SimHei</vt:lpstr>
      <vt:lpstr>Calibri</vt:lpstr>
      <vt:lpstr>Cambria Math</vt:lpstr>
      <vt:lpstr>Arial</vt:lpstr>
      <vt:lpstr>Bell Gothic Std Black</vt:lpstr>
      <vt:lpstr>Wingdings</vt:lpstr>
      <vt:lpstr>Consolas</vt:lpstr>
      <vt:lpstr>Office Theme</vt:lpstr>
      <vt:lpstr>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沛雨</dc:creator>
  <cp:lastModifiedBy>刘 沛雨</cp:lastModifiedBy>
  <cp:revision>100</cp:revision>
  <dcterms:created xsi:type="dcterms:W3CDTF">2024-09-08T14:28:50Z</dcterms:created>
  <dcterms:modified xsi:type="dcterms:W3CDTF">2025-09-17T07:48:09Z</dcterms:modified>
</cp:coreProperties>
</file>